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notesSlides/notesSlide2.xml" ContentType="application/vnd.openxmlformats-officedocument.presentationml.notesSlide+xml"/>
  <Override PartName="/ppt/notesSlides/notesSlide1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_rels/notesSlide10.xml.rels" ContentType="application/vnd.openxmlformats-package.relationships+xml"/>
  <Override PartName="/ppt/notesSlides/_rels/notesSlide2.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_rels/notesSlide5.xml.rels" ContentType="application/vnd.openxmlformats-package.relationships+xml"/>
  <Override PartName="/ppt/notesSlides/_rels/notesSlide7.xml.rels" ContentType="application/vnd.openxmlformats-package.relationships+xml"/>
  <Override PartName="/ppt/notesSlides/_rels/notesSlide8.xml.rels" ContentType="application/vnd.openxmlformats-package.relationships+xml"/>
  <Override PartName="/ppt/notesSlides/_rels/notesSlide9.xml.rels" ContentType="application/vnd.openxmlformats-package.relationships+xml"/>
  <Override PartName="/ppt/notesSlides/_rels/notesSlide12.xml.rels" ContentType="application/vnd.openxmlformats-package.relationships+xml"/>
  <Override PartName="/ppt/notesSlides/_rels/notesSlide13.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media/image1.jpeg" ContentType="image/jpeg"/>
  <Override PartName="/ppt/media/image3.png" ContentType="image/png"/>
  <Override PartName="/ppt/media/image2.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presProps.xml" ContentType="application/vnd.openxmlformats-officedocument.presentationml.presProps+xml"/>
  <Override PartName="/ppt/_rels/presentation.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fr-FR" sz="1800" spc="-1" strike="noStrike">
                <a:solidFill>
                  <a:srgbClr val="000000"/>
                </a:solidFill>
                <a:latin typeface="Arial"/>
              </a:rPr>
              <a:t>Cliquez pour déplacer la diapo</a:t>
            </a:r>
            <a:endParaRPr b="0" lang="fr-FR" sz="1800" spc="-1" strike="noStrike">
              <a:solidFill>
                <a:srgbClr val="000000"/>
              </a:solidFill>
              <a:latin typeface="Arial"/>
            </a:endParaRPr>
          </a:p>
        </p:txBody>
      </p:sp>
      <p:sp>
        <p:nvSpPr>
          <p:cNvPr id="77"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fr-FR" sz="2000" spc="-1" strike="noStrike">
                <a:latin typeface="Arial"/>
              </a:rPr>
              <a:t>Cliquez pour modifier le format des notes</a:t>
            </a:r>
            <a:endParaRPr b="0" lang="fr-FR" sz="2000" spc="-1" strike="noStrike">
              <a:latin typeface="Arial"/>
            </a:endParaRPr>
          </a:p>
        </p:txBody>
      </p:sp>
      <p:sp>
        <p:nvSpPr>
          <p:cNvPr id="78"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fr-FR" sz="1400" spc="-1" strike="noStrike">
                <a:latin typeface="Times New Roman"/>
              </a:rPr>
              <a:t>&lt;en-tête&gt;</a:t>
            </a:r>
            <a:endParaRPr b="0" lang="fr-FR" sz="1400" spc="-1" strike="noStrike">
              <a:latin typeface="Times New Roman"/>
            </a:endParaRPr>
          </a:p>
        </p:txBody>
      </p:sp>
      <p:sp>
        <p:nvSpPr>
          <p:cNvPr id="79"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algn="r">
              <a:buNone/>
              <a:defRPr b="0" lang="fr-FR" sz="1400" spc="-1" strike="noStrike">
                <a:latin typeface="Times New Roman"/>
              </a:defRPr>
            </a:lvl1pPr>
          </a:lstStyle>
          <a:p>
            <a:pPr algn="r">
              <a:buNone/>
            </a:pPr>
            <a:r>
              <a:rPr b="0" lang="fr-FR" sz="1400" spc="-1" strike="noStrike">
                <a:latin typeface="Times New Roman"/>
              </a:rPr>
              <a:t>&lt;date/heure&gt;</a:t>
            </a:r>
            <a:endParaRPr b="0" lang="fr-FR" sz="1400" spc="-1" strike="noStrike">
              <a:latin typeface="Times New Roman"/>
            </a:endParaRPr>
          </a:p>
        </p:txBody>
      </p:sp>
      <p:sp>
        <p:nvSpPr>
          <p:cNvPr id="80"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a:defRPr b="0" lang="fr-FR" sz="1400" spc="-1" strike="noStrike">
                <a:latin typeface="Times New Roman"/>
              </a:defRPr>
            </a:lvl1pPr>
          </a:lstStyle>
          <a:p>
            <a:r>
              <a:rPr b="0" lang="fr-FR" sz="1400" spc="-1" strike="noStrike">
                <a:latin typeface="Times New Roman"/>
              </a:rPr>
              <a:t>&lt;pied de page&gt;</a:t>
            </a:r>
            <a:endParaRPr b="0" lang="fr-FR" sz="1400" spc="-1" strike="noStrike">
              <a:latin typeface="Times New Roman"/>
            </a:endParaRPr>
          </a:p>
        </p:txBody>
      </p:sp>
      <p:sp>
        <p:nvSpPr>
          <p:cNvPr id="81"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algn="r">
              <a:buNone/>
              <a:defRPr b="0" lang="fr-FR" sz="1400" spc="-1" strike="noStrike">
                <a:latin typeface="Times New Roman"/>
              </a:defRPr>
            </a:lvl1pPr>
          </a:lstStyle>
          <a:p>
            <a:pPr algn="r">
              <a:buNone/>
            </a:pPr>
            <a:fld id="{8196E058-736C-4A37-A398-810BDEF9360B}" type="slidenum">
              <a:rPr b="0" lang="fr-FR" sz="1400" spc="-1" strike="noStrike">
                <a:latin typeface="Times New Roman"/>
              </a:rPr>
              <a:t>&lt;numéro&gt;</a:t>
            </a:fld>
            <a:endParaRPr b="0" lang="fr-FR"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PlaceHolder 1"/>
          <p:cNvSpPr>
            <a:spLocks noGrp="1"/>
          </p:cNvSpPr>
          <p:nvPr>
            <p:ph type="sldImg"/>
          </p:nvPr>
        </p:nvSpPr>
        <p:spPr>
          <a:xfrm>
            <a:off x="685800" y="1143000"/>
            <a:ext cx="5485680" cy="3085560"/>
          </a:xfrm>
          <a:prstGeom prst="rect">
            <a:avLst/>
          </a:prstGeom>
          <a:ln w="0">
            <a:noFill/>
          </a:ln>
        </p:spPr>
      </p:sp>
      <p:sp>
        <p:nvSpPr>
          <p:cNvPr id="230"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fr-FR" sz="2000" spc="-1" strike="noStrike">
              <a:latin typeface="Arial"/>
            </a:endParaRPr>
          </a:p>
        </p:txBody>
      </p:sp>
      <p:sp>
        <p:nvSpPr>
          <p:cNvPr id="231" name="PlaceHolder 3"/>
          <p:cNvSpPr>
            <a:spLocks noGrp="1"/>
          </p:cNvSpPr>
          <p:nvPr>
            <p:ph type="sldNum" idx="11"/>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92F1F562-6C2C-4FA5-9592-52D33B50CC4E}" type="slidenum">
              <a:rPr b="0" lang="en-US"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PlaceHolder 1"/>
          <p:cNvSpPr>
            <a:spLocks noGrp="1"/>
          </p:cNvSpPr>
          <p:nvPr>
            <p:ph type="sldImg"/>
          </p:nvPr>
        </p:nvSpPr>
        <p:spPr>
          <a:xfrm>
            <a:off x="685800" y="1143000"/>
            <a:ext cx="5486040" cy="3085920"/>
          </a:xfrm>
          <a:prstGeom prst="rect">
            <a:avLst/>
          </a:prstGeom>
          <a:ln w="0">
            <a:noFill/>
          </a:ln>
        </p:spPr>
      </p:sp>
      <p:sp>
        <p:nvSpPr>
          <p:cNvPr id="233"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fr-FR" sz="2000" spc="-1" strike="noStrike">
              <a:latin typeface="Arial"/>
            </a:endParaRPr>
          </a:p>
        </p:txBody>
      </p:sp>
      <p:sp>
        <p:nvSpPr>
          <p:cNvPr id="234" name="PlaceHolder 3"/>
          <p:cNvSpPr>
            <a:spLocks noGrp="1"/>
          </p:cNvSpPr>
          <p:nvPr>
            <p:ph type="sldNum" idx="12"/>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2972AB13-6281-45B5-8640-D3F548763F81}" type="slidenum">
              <a:rPr b="0" lang="en-US"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PlaceHolder 1"/>
          <p:cNvSpPr>
            <a:spLocks noGrp="1"/>
          </p:cNvSpPr>
          <p:nvPr>
            <p:ph type="sldImg"/>
          </p:nvPr>
        </p:nvSpPr>
        <p:spPr>
          <a:xfrm>
            <a:off x="685800" y="1143000"/>
            <a:ext cx="5485680" cy="3085560"/>
          </a:xfrm>
          <a:prstGeom prst="rect">
            <a:avLst/>
          </a:prstGeom>
          <a:ln w="0">
            <a:noFill/>
          </a:ln>
        </p:spPr>
      </p:sp>
      <p:sp>
        <p:nvSpPr>
          <p:cNvPr id="236"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fr-FR" sz="2000" spc="-1" strike="noStrike">
              <a:latin typeface="Arial"/>
            </a:endParaRPr>
          </a:p>
        </p:txBody>
      </p:sp>
      <p:sp>
        <p:nvSpPr>
          <p:cNvPr id="237" name="PlaceHolder 3"/>
          <p:cNvSpPr>
            <a:spLocks noGrp="1"/>
          </p:cNvSpPr>
          <p:nvPr>
            <p:ph type="sldNum" idx="13"/>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4606DC97-9611-429D-A768-53441CFE4CF3}" type="slidenum">
              <a:rPr b="0" lang="en-US"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PlaceHolder 1"/>
          <p:cNvSpPr>
            <a:spLocks noGrp="1"/>
          </p:cNvSpPr>
          <p:nvPr>
            <p:ph type="sldImg"/>
          </p:nvPr>
        </p:nvSpPr>
        <p:spPr>
          <a:xfrm>
            <a:off x="685800" y="1143000"/>
            <a:ext cx="5486040" cy="3085920"/>
          </a:xfrm>
          <a:prstGeom prst="rect">
            <a:avLst/>
          </a:prstGeom>
          <a:ln w="0">
            <a:noFill/>
          </a:ln>
        </p:spPr>
      </p:sp>
      <p:sp>
        <p:nvSpPr>
          <p:cNvPr id="209"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fr-FR" sz="2000" spc="-1" strike="noStrike">
              <a:latin typeface="Arial"/>
            </a:endParaRPr>
          </a:p>
        </p:txBody>
      </p:sp>
      <p:sp>
        <p:nvSpPr>
          <p:cNvPr id="210" name="PlaceHolder 3"/>
          <p:cNvSpPr>
            <a:spLocks noGrp="1"/>
          </p:cNvSpPr>
          <p:nvPr>
            <p:ph type="sldNum" idx="4"/>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B83A0F6A-78FB-48AB-A34C-92FA4B2764D8}" type="slidenum">
              <a:rPr b="0" lang="en-US"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sldImg"/>
          </p:nvPr>
        </p:nvSpPr>
        <p:spPr>
          <a:xfrm>
            <a:off x="685800" y="1143000"/>
            <a:ext cx="5485680" cy="3085560"/>
          </a:xfrm>
          <a:prstGeom prst="rect">
            <a:avLst/>
          </a:prstGeom>
          <a:ln w="0">
            <a:noFill/>
          </a:ln>
        </p:spPr>
      </p:sp>
      <p:sp>
        <p:nvSpPr>
          <p:cNvPr id="212"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fr-FR" sz="2000" spc="-1" strike="noStrike">
              <a:latin typeface="Arial"/>
            </a:endParaRPr>
          </a:p>
        </p:txBody>
      </p:sp>
      <p:sp>
        <p:nvSpPr>
          <p:cNvPr id="213" name="PlaceHolder 3"/>
          <p:cNvSpPr>
            <a:spLocks noGrp="1"/>
          </p:cNvSpPr>
          <p:nvPr>
            <p:ph type="sldNum" idx="5"/>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6244B276-547E-4137-8D26-ECD37358E6B6}" type="slidenum">
              <a:rPr b="0" lang="en-US"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PlaceHolder 1"/>
          <p:cNvSpPr>
            <a:spLocks noGrp="1"/>
          </p:cNvSpPr>
          <p:nvPr>
            <p:ph type="sldImg"/>
          </p:nvPr>
        </p:nvSpPr>
        <p:spPr>
          <a:xfrm>
            <a:off x="685800" y="1143000"/>
            <a:ext cx="5485680" cy="3085560"/>
          </a:xfrm>
          <a:prstGeom prst="rect">
            <a:avLst/>
          </a:prstGeom>
          <a:ln w="0">
            <a:noFill/>
          </a:ln>
        </p:spPr>
      </p:sp>
      <p:sp>
        <p:nvSpPr>
          <p:cNvPr id="215"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fr-FR" sz="2000" spc="-1" strike="noStrike">
              <a:latin typeface="Arial"/>
            </a:endParaRPr>
          </a:p>
        </p:txBody>
      </p:sp>
      <p:sp>
        <p:nvSpPr>
          <p:cNvPr id="216" name="PlaceHolder 3"/>
          <p:cNvSpPr>
            <a:spLocks noGrp="1"/>
          </p:cNvSpPr>
          <p:nvPr>
            <p:ph type="sldNum" idx="6"/>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4EB66CC6-62F2-476F-8F58-44D8D2304B7C}" type="slidenum">
              <a:rPr b="0" lang="en-US"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PlaceHolder 1"/>
          <p:cNvSpPr>
            <a:spLocks noGrp="1"/>
          </p:cNvSpPr>
          <p:nvPr>
            <p:ph type="sldImg"/>
          </p:nvPr>
        </p:nvSpPr>
        <p:spPr>
          <a:xfrm>
            <a:off x="685800" y="1143000"/>
            <a:ext cx="5485680" cy="3085560"/>
          </a:xfrm>
          <a:prstGeom prst="rect">
            <a:avLst/>
          </a:prstGeom>
          <a:ln w="0">
            <a:noFill/>
          </a:ln>
        </p:spPr>
      </p:sp>
      <p:sp>
        <p:nvSpPr>
          <p:cNvPr id="218"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fr-FR" sz="2000" spc="-1" strike="noStrike">
              <a:latin typeface="Arial"/>
            </a:endParaRPr>
          </a:p>
        </p:txBody>
      </p:sp>
      <p:sp>
        <p:nvSpPr>
          <p:cNvPr id="219" name="PlaceHolder 3"/>
          <p:cNvSpPr>
            <a:spLocks noGrp="1"/>
          </p:cNvSpPr>
          <p:nvPr>
            <p:ph type="sldNum" idx="7"/>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D7657D2F-819C-4F8B-8CCE-78758E63F8EA}" type="slidenum">
              <a:rPr b="0" lang="en-US"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PlaceHolder 1"/>
          <p:cNvSpPr>
            <a:spLocks noGrp="1"/>
          </p:cNvSpPr>
          <p:nvPr>
            <p:ph type="sldImg"/>
          </p:nvPr>
        </p:nvSpPr>
        <p:spPr>
          <a:xfrm>
            <a:off x="685800" y="1143000"/>
            <a:ext cx="5485680" cy="3085560"/>
          </a:xfrm>
          <a:prstGeom prst="rect">
            <a:avLst/>
          </a:prstGeom>
          <a:ln w="0">
            <a:noFill/>
          </a:ln>
        </p:spPr>
      </p:sp>
      <p:sp>
        <p:nvSpPr>
          <p:cNvPr id="221"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fr-FR" sz="2000" spc="-1" strike="noStrike">
              <a:latin typeface="Arial"/>
            </a:endParaRPr>
          </a:p>
        </p:txBody>
      </p:sp>
      <p:sp>
        <p:nvSpPr>
          <p:cNvPr id="222" name="PlaceHolder 3"/>
          <p:cNvSpPr>
            <a:spLocks noGrp="1"/>
          </p:cNvSpPr>
          <p:nvPr>
            <p:ph type="sldNum" idx="8"/>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3BDB6924-7FBF-434C-A39C-675559684436}" type="slidenum">
              <a:rPr b="0" lang="en-US"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PlaceHolder 1"/>
          <p:cNvSpPr>
            <a:spLocks noGrp="1"/>
          </p:cNvSpPr>
          <p:nvPr>
            <p:ph type="sldImg"/>
          </p:nvPr>
        </p:nvSpPr>
        <p:spPr>
          <a:xfrm>
            <a:off x="685800" y="1143000"/>
            <a:ext cx="5486040" cy="3085920"/>
          </a:xfrm>
          <a:prstGeom prst="rect">
            <a:avLst/>
          </a:prstGeom>
          <a:ln w="0">
            <a:noFill/>
          </a:ln>
        </p:spPr>
      </p:sp>
      <p:sp>
        <p:nvSpPr>
          <p:cNvPr id="224"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fr-FR" sz="2000" spc="-1" strike="noStrike">
              <a:latin typeface="Arial"/>
            </a:endParaRPr>
          </a:p>
        </p:txBody>
      </p:sp>
      <p:sp>
        <p:nvSpPr>
          <p:cNvPr id="225" name="PlaceHolder 3"/>
          <p:cNvSpPr>
            <a:spLocks noGrp="1"/>
          </p:cNvSpPr>
          <p:nvPr>
            <p:ph type="sldNum" idx="9"/>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B32E2A93-5B92-47EE-BE3D-D344392C0E4A}" type="slidenum">
              <a:rPr b="0" lang="en-US" sz="1200" spc="-1" strike="noStrike">
                <a:solidFill>
                  <a:srgbClr val="000000"/>
                </a:solidFill>
                <a:latin typeface="+mn-lt"/>
                <a:ea typeface="+mn-ea"/>
              </a:rPr>
              <a:t>&lt;numéro&gt;</a:t>
            </a:fld>
            <a:endParaRPr b="0" lang="fr-FR" sz="1200" spc="-1" strike="noStrike">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PlaceHolder 1"/>
          <p:cNvSpPr>
            <a:spLocks noGrp="1"/>
          </p:cNvSpPr>
          <p:nvPr>
            <p:ph type="sldImg"/>
          </p:nvPr>
        </p:nvSpPr>
        <p:spPr>
          <a:xfrm>
            <a:off x="685800" y="1143000"/>
            <a:ext cx="5485680" cy="3085560"/>
          </a:xfrm>
          <a:prstGeom prst="rect">
            <a:avLst/>
          </a:prstGeom>
          <a:ln w="0">
            <a:noFill/>
          </a:ln>
        </p:spPr>
      </p:sp>
      <p:sp>
        <p:nvSpPr>
          <p:cNvPr id="227"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fr-FR" sz="2000" spc="-1" strike="noStrike">
              <a:latin typeface="Arial"/>
            </a:endParaRPr>
          </a:p>
        </p:txBody>
      </p:sp>
      <p:sp>
        <p:nvSpPr>
          <p:cNvPr id="228" name="PlaceHolder 3"/>
          <p:cNvSpPr>
            <a:spLocks noGrp="1"/>
          </p:cNvSpPr>
          <p:nvPr>
            <p:ph type="sldNum" idx="10"/>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528DF50B-47CE-4DD6-B4E6-E459A3E92D64}" type="slidenum">
              <a:rPr b="0" lang="en-US" sz="1200" spc="-1" strike="noStrike">
                <a:solidFill>
                  <a:srgbClr val="000000"/>
                </a:solidFill>
                <a:latin typeface="+mn-lt"/>
                <a:ea typeface="+mn-ea"/>
              </a:rPr>
              <a:t>&lt;numéro&gt;</a:t>
            </a:fld>
            <a:endParaRPr b="0" lang="fr-FR"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24"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25"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27"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28"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29"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30"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32"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33"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34"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35"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36"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37"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41"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algn="ctr">
              <a:buNone/>
            </a:pPr>
            <a:endParaRPr b="0" lang="fr-F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43"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45"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46"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pPr algn="ctr">
              <a:buNone/>
            </a:pPr>
            <a:endParaRPr b="0" lang="fr-F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50"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51"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52"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3"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algn="ctr">
              <a:buNone/>
            </a:pPr>
            <a:endParaRPr b="0" lang="fr-F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54"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55"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56"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58"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59"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60"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62"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63"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65"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66"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67"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68"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70"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71"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72"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73"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74"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75"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5"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7"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8"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pPr algn="ctr">
              <a:buNone/>
            </a:pPr>
            <a:endParaRPr b="0" lang="fr-F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12"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13"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14"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16"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17"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18"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fr-FR" sz="1800" spc="-1" strike="noStrike">
              <a:solidFill>
                <a:srgbClr val="000000"/>
              </a:solidFill>
              <a:latin typeface="Arial"/>
            </a:endParaRPr>
          </a:p>
        </p:txBody>
      </p:sp>
      <p:sp>
        <p:nvSpPr>
          <p:cNvPr id="20"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21"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
        <p:nvSpPr>
          <p:cNvPr id="22"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pPr>
              <a:lnSpc>
                <a:spcPct val="90000"/>
              </a:lnSpc>
              <a:spcBef>
                <a:spcPts val="1417"/>
              </a:spcBef>
              <a:buNone/>
            </a:pPr>
            <a:endParaRPr b="0" lang="fr-FR" sz="28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731520" y="328320"/>
            <a:ext cx="13166640" cy="1373400"/>
          </a:xfrm>
          <a:prstGeom prst="rect">
            <a:avLst/>
          </a:prstGeom>
          <a:noFill/>
          <a:ln w="0">
            <a:noFill/>
          </a:ln>
        </p:spPr>
        <p:txBody>
          <a:bodyPr lIns="0" rIns="0" tIns="0" bIns="0" anchor="ctr">
            <a:noAutofit/>
          </a:bodyPr>
          <a:p>
            <a:r>
              <a:rPr b="0" lang="fr-FR" sz="4400" spc="-1" strike="noStrike">
                <a:solidFill>
                  <a:srgbClr val="000000"/>
                </a:solidFill>
                <a:latin typeface="Arial"/>
              </a:rPr>
              <a:t>Cliquez pour éditer le format du texte-titre</a:t>
            </a:r>
            <a:endParaRPr b="0" lang="fr-FR" sz="4400" spc="-1" strike="noStrike">
              <a:solidFill>
                <a:srgbClr val="000000"/>
              </a:solidFill>
              <a:latin typeface="Arial"/>
            </a:endParaRPr>
          </a:p>
        </p:txBody>
      </p:sp>
      <p:sp>
        <p:nvSpPr>
          <p:cNvPr id="1"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fr-FR" sz="2800" spc="-1" strike="noStrike">
                <a:solidFill>
                  <a:srgbClr val="000000"/>
                </a:solidFill>
                <a:latin typeface="Arial"/>
              </a:rPr>
              <a:t>Cliquez pour éditer le format du plan de texte</a:t>
            </a:r>
            <a:endParaRPr b="0" lang="fr-FR"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fr-FR" sz="2000" spc="-1" strike="noStrike">
                <a:solidFill>
                  <a:srgbClr val="000000"/>
                </a:solidFill>
                <a:latin typeface="Arial"/>
              </a:rPr>
              <a:t>Second niveau de plan</a:t>
            </a:r>
            <a:endParaRPr b="0" lang="fr-FR"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fr-FR" sz="2000" spc="-1" strike="noStrike">
                <a:solidFill>
                  <a:srgbClr val="000000"/>
                </a:solidFill>
                <a:latin typeface="Arial"/>
              </a:rPr>
              <a:t>Cinquième niveau de plan</a:t>
            </a:r>
            <a:endParaRPr b="0" lang="fr-FR"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fr-FR" sz="2000" spc="-1" strike="noStrike">
                <a:solidFill>
                  <a:srgbClr val="000000"/>
                </a:solidFill>
                <a:latin typeface="Arial"/>
              </a:rPr>
              <a:t>Sixième niveau de plan</a:t>
            </a:r>
            <a:endParaRPr b="0" lang="fr-FR"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fr-FR" sz="2000" spc="-1" strike="noStrike">
                <a:solidFill>
                  <a:srgbClr val="000000"/>
                </a:solidFill>
                <a:latin typeface="Arial"/>
              </a:rPr>
              <a:t>Septième niveau de plan</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r>
              <a:rPr b="0" lang="fr-FR" sz="1800" spc="-1" strike="noStrike">
                <a:solidFill>
                  <a:srgbClr val="000000"/>
                </a:solidFill>
                <a:latin typeface="Arial"/>
              </a:rPr>
              <a:t>Cliquez pour éditer le format du texte-titre</a:t>
            </a:r>
            <a:endParaRPr b="0" lang="fr-FR" sz="1800" spc="-1" strike="noStrike">
              <a:solidFill>
                <a:srgbClr val="000000"/>
              </a:solidFill>
              <a:latin typeface="Arial"/>
            </a:endParaRPr>
          </a:p>
        </p:txBody>
      </p:sp>
      <p:sp>
        <p:nvSpPr>
          <p:cNvPr id="3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fr-FR" sz="2800" spc="-1" strike="noStrike">
                <a:solidFill>
                  <a:srgbClr val="000000"/>
                </a:solidFill>
                <a:latin typeface="Arial"/>
              </a:rPr>
              <a:t>Cliquez pour éditer le format du plan de texte</a:t>
            </a:r>
            <a:endParaRPr b="0" lang="fr-FR"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fr-FR" sz="2000" spc="-1" strike="noStrike">
                <a:solidFill>
                  <a:srgbClr val="000000"/>
                </a:solidFill>
                <a:latin typeface="Arial"/>
              </a:rPr>
              <a:t>Second niveau de plan</a:t>
            </a:r>
            <a:endParaRPr b="0" lang="fr-FR"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fr-FR" sz="1800" spc="-1" strike="noStrike">
                <a:solidFill>
                  <a:srgbClr val="000000"/>
                </a:solidFill>
                <a:latin typeface="Arial"/>
              </a:rPr>
              <a:t>Troisième niveau de plan</a:t>
            </a:r>
            <a:endParaRPr b="0" lang="fr-FR"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fr-FR" sz="1800" spc="-1" strike="noStrike">
                <a:solidFill>
                  <a:srgbClr val="000000"/>
                </a:solidFill>
                <a:latin typeface="Arial"/>
              </a:rPr>
              <a:t>Quatrième niveau de plan</a:t>
            </a:r>
            <a:endParaRPr b="0" lang="fr-FR"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fr-FR" sz="2000" spc="-1" strike="noStrike">
                <a:solidFill>
                  <a:srgbClr val="000000"/>
                </a:solidFill>
                <a:latin typeface="Arial"/>
              </a:rPr>
              <a:t>Cinquième niveau de plan</a:t>
            </a:r>
            <a:endParaRPr b="0" lang="fr-FR"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fr-FR" sz="2000" spc="-1" strike="noStrike">
                <a:solidFill>
                  <a:srgbClr val="000000"/>
                </a:solidFill>
                <a:latin typeface="Arial"/>
              </a:rPr>
              <a:t>Sixième niveau de plan</a:t>
            </a:r>
            <a:endParaRPr b="0" lang="fr-FR"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fr-FR" sz="2000" spc="-1" strike="noStrike">
                <a:solidFill>
                  <a:srgbClr val="000000"/>
                </a:solidFill>
                <a:latin typeface="Arial"/>
              </a:rPr>
              <a:t>Septième niveau de plan</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slideLayout" Target="../slideLayouts/slideLayout13.xml"/><Relationship Id="rId5"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Relationship Id="rId3" Type="http://schemas.openxmlformats.org/officeDocument/2006/relationships/notesSlide" Target="../notesSlides/notesSlide13.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Relationship Id="rId3"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slideLayout" Target="../slideLayouts/slideLayout13.xml"/><Relationship Id="rId5"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slideLayout" Target="../slideLayouts/slideLayout13.xml"/><Relationship Id="rId5"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2" name="Slide Background"/>
          <p:cNvSpPr/>
          <p:nvPr/>
        </p:nvSpPr>
        <p:spPr>
          <a:xfrm>
            <a:off x="0" y="0"/>
            <a:ext cx="14630040" cy="8229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83" name="Rectangle 10"/>
          <p:cNvSpPr/>
          <p:nvPr/>
        </p:nvSpPr>
        <p:spPr>
          <a:xfrm>
            <a:off x="0" y="0"/>
            <a:ext cx="10226520" cy="2742840"/>
          </a:xfrm>
          <a:prstGeom prst="rect">
            <a:avLst/>
          </a:prstGeom>
          <a:solidFill>
            <a:schemeClr val="bg1"/>
          </a:solidFill>
          <a:ln>
            <a:noFill/>
          </a:ln>
          <a:effectLst>
            <a:outerShdw algn="t" blurRad="596880" dir="7139329" dist="304556" rotWithShape="0" sx="90000" sy="90000">
              <a:srgbClr val="000000">
                <a:alpha val="15000"/>
              </a:srgbClr>
            </a:outerShdw>
          </a:effectLst>
        </p:spPr>
        <p:style>
          <a:lnRef idx="2">
            <a:schemeClr val="accent1">
              <a:shade val="50000"/>
            </a:schemeClr>
          </a:lnRef>
          <a:fillRef idx="1">
            <a:schemeClr val="accent1"/>
          </a:fillRef>
          <a:effectRef idx="0">
            <a:schemeClr val="accent1"/>
          </a:effectRef>
          <a:fontRef idx="minor"/>
        </p:style>
      </p:sp>
      <p:sp>
        <p:nvSpPr>
          <p:cNvPr id="84" name="PlaceHolder 1"/>
          <p:cNvSpPr>
            <a:spLocks noGrp="1"/>
          </p:cNvSpPr>
          <p:nvPr>
            <p:ph type="title"/>
          </p:nvPr>
        </p:nvSpPr>
        <p:spPr>
          <a:xfrm>
            <a:off x="914040" y="420120"/>
            <a:ext cx="5576040" cy="1949040"/>
          </a:xfrm>
          <a:prstGeom prst="rect">
            <a:avLst/>
          </a:prstGeom>
          <a:noFill/>
          <a:ln w="0">
            <a:noFill/>
          </a:ln>
        </p:spPr>
        <p:txBody>
          <a:bodyPr anchor="ctr">
            <a:normAutofit/>
          </a:bodyPr>
          <a:p>
            <a:pPr>
              <a:lnSpc>
                <a:spcPct val="90000"/>
              </a:lnSpc>
              <a:buNone/>
            </a:pPr>
            <a:r>
              <a:rPr b="0" lang="en-US" sz="4800" spc="-1" strike="noStrike">
                <a:solidFill>
                  <a:srgbClr val="000000"/>
                </a:solidFill>
                <a:latin typeface="Arial"/>
                <a:ea typeface="DejaVu Sans"/>
              </a:rPr>
              <a:t>Presentation IOT</a:t>
            </a:r>
            <a:endParaRPr b="0" lang="fr-FR" sz="4800" spc="-1" strike="noStrike">
              <a:solidFill>
                <a:srgbClr val="000000"/>
              </a:solidFill>
              <a:latin typeface="Arial"/>
            </a:endParaRPr>
          </a:p>
        </p:txBody>
      </p:sp>
      <p:sp>
        <p:nvSpPr>
          <p:cNvPr id="85" name="PlaceHolder 2"/>
          <p:cNvSpPr>
            <a:spLocks noGrp="1"/>
          </p:cNvSpPr>
          <p:nvPr>
            <p:ph type="subTitle"/>
          </p:nvPr>
        </p:nvSpPr>
        <p:spPr>
          <a:xfrm>
            <a:off x="914040" y="3291840"/>
            <a:ext cx="5576040" cy="4335480"/>
          </a:xfrm>
          <a:prstGeom prst="rect">
            <a:avLst/>
          </a:prstGeom>
          <a:noFill/>
          <a:ln w="0">
            <a:noFill/>
          </a:ln>
        </p:spPr>
        <p:txBody>
          <a:bodyPr anchor="ctr">
            <a:normAutofit/>
          </a:bodyPr>
          <a:p>
            <a:pPr marL="228600" indent="-228600">
              <a:lnSpc>
                <a:spcPct val="90000"/>
              </a:lnSpc>
              <a:spcBef>
                <a:spcPts val="1001"/>
              </a:spcBef>
              <a:spcAft>
                <a:spcPts val="601"/>
              </a:spcAft>
              <a:buClr>
                <a:srgbClr val="000000"/>
              </a:buClr>
              <a:buFont typeface="Arial"/>
              <a:buChar char="•"/>
            </a:pPr>
            <a:r>
              <a:rPr b="0" lang="en-US" sz="2400" spc="-1" strike="noStrike">
                <a:solidFill>
                  <a:srgbClr val="000000"/>
                </a:solidFill>
                <a:latin typeface="Arial"/>
                <a:ea typeface="DejaVu Sans"/>
              </a:rPr>
              <a:t>Jason Todorovic</a:t>
            </a:r>
            <a:endParaRPr b="0" lang="fr-FR" sz="2400" spc="-1" strike="noStrike">
              <a:latin typeface="Arial"/>
            </a:endParaRPr>
          </a:p>
          <a:p>
            <a:pPr marL="228600" indent="-228600">
              <a:lnSpc>
                <a:spcPct val="90000"/>
              </a:lnSpc>
              <a:spcBef>
                <a:spcPts val="1001"/>
              </a:spcBef>
              <a:spcAft>
                <a:spcPts val="601"/>
              </a:spcAft>
              <a:buClr>
                <a:srgbClr val="000000"/>
              </a:buClr>
              <a:buFont typeface="Arial"/>
              <a:buChar char="•"/>
            </a:pPr>
            <a:r>
              <a:rPr b="0" lang="en-US" sz="2400" spc="-1" strike="noStrike">
                <a:solidFill>
                  <a:srgbClr val="000000"/>
                </a:solidFill>
                <a:latin typeface="Arial"/>
                <a:ea typeface="DejaVu Sans"/>
              </a:rPr>
              <a:t>Elio Zada</a:t>
            </a:r>
            <a:endParaRPr b="0" lang="fr-FR" sz="2400" spc="-1" strike="noStrike">
              <a:latin typeface="Arial"/>
            </a:endParaRPr>
          </a:p>
          <a:p>
            <a:pPr marL="228600" indent="-228600">
              <a:lnSpc>
                <a:spcPct val="90000"/>
              </a:lnSpc>
              <a:spcBef>
                <a:spcPts val="1001"/>
              </a:spcBef>
              <a:spcAft>
                <a:spcPts val="601"/>
              </a:spcAft>
              <a:buClr>
                <a:srgbClr val="000000"/>
              </a:buClr>
              <a:buFont typeface="Arial"/>
              <a:buChar char="•"/>
            </a:pPr>
            <a:r>
              <a:rPr b="0" lang="en-US" sz="2400" spc="-1" strike="noStrike">
                <a:solidFill>
                  <a:srgbClr val="000000"/>
                </a:solidFill>
                <a:latin typeface="Arial"/>
                <a:ea typeface="DejaVu Sans"/>
              </a:rPr>
              <a:t>Tom Vermeil</a:t>
            </a:r>
            <a:endParaRPr b="0" lang="fr-FR" sz="2400" spc="-1" strike="noStrike">
              <a:latin typeface="Arial"/>
            </a:endParaRPr>
          </a:p>
          <a:p>
            <a:pPr>
              <a:lnSpc>
                <a:spcPct val="90000"/>
              </a:lnSpc>
              <a:spcBef>
                <a:spcPts val="1001"/>
              </a:spcBef>
              <a:spcAft>
                <a:spcPts val="601"/>
              </a:spcAft>
              <a:buNone/>
            </a:pPr>
            <a:endParaRPr b="0" lang="fr-FR" sz="2400" spc="-1" strike="noStrike">
              <a:latin typeface="Arial"/>
            </a:endParaRPr>
          </a:p>
        </p:txBody>
      </p:sp>
      <p:pic>
        <p:nvPicPr>
          <p:cNvPr id="86" name="Picture 4" descr="Desk with stethoscope and computer keyboard"/>
          <p:cNvPicPr/>
          <p:nvPr/>
        </p:nvPicPr>
        <p:blipFill>
          <a:blip r:embed="rId1"/>
          <a:srcRect l="40604" t="0" r="-4" b="-3"/>
          <a:stretch/>
        </p:blipFill>
        <p:spPr>
          <a:xfrm>
            <a:off x="7315200" y="0"/>
            <a:ext cx="7323120" cy="822924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Shape 0"/>
          <p:cNvSpPr/>
          <p:nvPr/>
        </p:nvSpPr>
        <p:spPr>
          <a:xfrm>
            <a:off x="0" y="0"/>
            <a:ext cx="14629680" cy="8228880"/>
          </a:xfrm>
          <a:prstGeom prst="rect">
            <a:avLst/>
          </a:prstGeom>
          <a:solidFill>
            <a:srgbClr val="5c73e6"/>
          </a:solidFill>
          <a:ln w="0">
            <a:noFill/>
          </a:ln>
        </p:spPr>
        <p:style>
          <a:lnRef idx="0"/>
          <a:fillRef idx="0"/>
          <a:effectRef idx="0"/>
          <a:fontRef idx="minor"/>
        </p:style>
      </p:sp>
      <p:sp>
        <p:nvSpPr>
          <p:cNvPr id="172" name="Shape 1"/>
          <p:cNvSpPr/>
          <p:nvPr/>
        </p:nvSpPr>
        <p:spPr>
          <a:xfrm>
            <a:off x="0" y="0"/>
            <a:ext cx="14629680" cy="8228880"/>
          </a:xfrm>
          <a:prstGeom prst="rect">
            <a:avLst/>
          </a:prstGeom>
          <a:solidFill>
            <a:srgbClr val="f9f9ff"/>
          </a:solidFill>
          <a:ln w="0">
            <a:noFill/>
          </a:ln>
        </p:spPr>
        <p:style>
          <a:lnRef idx="0"/>
          <a:fillRef idx="0"/>
          <a:effectRef idx="0"/>
          <a:fontRef idx="minor"/>
        </p:style>
      </p:sp>
      <p:sp>
        <p:nvSpPr>
          <p:cNvPr id="173" name="Text 2"/>
          <p:cNvSpPr/>
          <p:nvPr/>
        </p:nvSpPr>
        <p:spPr>
          <a:xfrm>
            <a:off x="2037960" y="814320"/>
            <a:ext cx="10553760" cy="1388160"/>
          </a:xfrm>
          <a:prstGeom prst="rect">
            <a:avLst/>
          </a:prstGeom>
          <a:noFill/>
          <a:ln w="0">
            <a:noFill/>
          </a:ln>
        </p:spPr>
        <p:style>
          <a:lnRef idx="0"/>
          <a:fillRef idx="0"/>
          <a:effectRef idx="0"/>
          <a:fontRef idx="minor"/>
        </p:style>
        <p:txBody>
          <a:bodyPr lIns="90000" rIns="90000" tIns="45000" bIns="45000" anchor="t">
            <a:noAutofit/>
          </a:bodyPr>
          <a:p>
            <a:pPr>
              <a:lnSpc>
                <a:spcPts val="5468"/>
              </a:lnSpc>
              <a:buNone/>
              <a:tabLst>
                <a:tab algn="l" pos="0"/>
              </a:tabLst>
            </a:pPr>
            <a:r>
              <a:rPr b="0" lang="en-US" sz="4370" spc="-1" strike="noStrike">
                <a:solidFill>
                  <a:srgbClr val="1b1b27"/>
                </a:solidFill>
                <a:latin typeface="Alexandria"/>
                <a:ea typeface="Alexandria"/>
              </a:rPr>
              <a:t>Les cas d'utilisation : Applications possibles de la VMC connectée</a:t>
            </a:r>
            <a:endParaRPr b="0" lang="fr-FR" sz="4370" spc="-1" strike="noStrike">
              <a:latin typeface="Arial"/>
            </a:endParaRPr>
          </a:p>
        </p:txBody>
      </p:sp>
      <p:sp>
        <p:nvSpPr>
          <p:cNvPr id="174" name="Shape 3"/>
          <p:cNvSpPr/>
          <p:nvPr/>
        </p:nvSpPr>
        <p:spPr>
          <a:xfrm>
            <a:off x="2037960" y="2647080"/>
            <a:ext cx="5165280" cy="2272320"/>
          </a:xfrm>
          <a:prstGeom prst="roundRect">
            <a:avLst>
              <a:gd name="adj" fmla="val 4399"/>
            </a:avLst>
          </a:prstGeom>
          <a:solidFill>
            <a:srgbClr val="d2ddf9"/>
          </a:solidFill>
          <a:ln w="7620">
            <a:solidFill>
              <a:srgbClr val="b8c3df"/>
            </a:solidFill>
            <a:round/>
          </a:ln>
        </p:spPr>
        <p:style>
          <a:lnRef idx="0"/>
          <a:fillRef idx="0"/>
          <a:effectRef idx="0"/>
          <a:fontRef idx="minor"/>
        </p:style>
      </p:sp>
      <p:sp>
        <p:nvSpPr>
          <p:cNvPr id="175" name="Text 4"/>
          <p:cNvSpPr/>
          <p:nvPr/>
        </p:nvSpPr>
        <p:spPr>
          <a:xfrm>
            <a:off x="2267640" y="2877120"/>
            <a:ext cx="3971520" cy="34632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0" lang="en-US" sz="2190" spc="-1" strike="noStrike">
                <a:solidFill>
                  <a:srgbClr val="404155"/>
                </a:solidFill>
                <a:latin typeface="Alexandria"/>
                <a:ea typeface="Alexandria"/>
              </a:rPr>
              <a:t>Contrôle de la qualité de l'air</a:t>
            </a:r>
            <a:endParaRPr b="0" lang="fr-FR" sz="2190" spc="-1" strike="noStrike">
              <a:latin typeface="Arial"/>
            </a:endParaRPr>
          </a:p>
        </p:txBody>
      </p:sp>
      <p:sp>
        <p:nvSpPr>
          <p:cNvPr id="176" name="Text 5"/>
          <p:cNvSpPr/>
          <p:nvPr/>
        </p:nvSpPr>
        <p:spPr>
          <a:xfrm>
            <a:off x="2267640" y="3357360"/>
            <a:ext cx="4705920" cy="1332360"/>
          </a:xfrm>
          <a:prstGeom prst="rect">
            <a:avLst/>
          </a:prstGeom>
          <a:noFill/>
          <a:ln w="0">
            <a:noFill/>
          </a:ln>
        </p:spPr>
        <p:style>
          <a:lnRef idx="0"/>
          <a:fillRef idx="0"/>
          <a:effectRef idx="0"/>
          <a:fontRef idx="minor"/>
        </p:style>
        <p:txBody>
          <a:bodyPr lIns="90000" rIns="90000" tIns="45000" bIns="45000" anchor="t">
            <a:noAutofit/>
          </a:bodyPr>
          <a:p>
            <a:pPr>
              <a:lnSpc>
                <a:spcPts val="2625"/>
              </a:lnSpc>
              <a:buNone/>
              <a:tabLst>
                <a:tab algn="l" pos="0"/>
              </a:tabLst>
            </a:pPr>
            <a:r>
              <a:rPr b="0" lang="en-US" sz="1750" spc="-1" strike="noStrike">
                <a:solidFill>
                  <a:srgbClr val="404155"/>
                </a:solidFill>
                <a:latin typeface="Arial"/>
                <a:ea typeface="Arial"/>
              </a:rPr>
              <a:t>En surveillant les polluants en temps réel, la VMC connectée vous permet d'ajuster la ventilation pour maintenir une qualité d'air optimale dans votre logement.</a:t>
            </a:r>
            <a:endParaRPr b="0" lang="fr-FR" sz="1750" spc="-1" strike="noStrike">
              <a:latin typeface="Arial"/>
            </a:endParaRPr>
          </a:p>
        </p:txBody>
      </p:sp>
      <p:sp>
        <p:nvSpPr>
          <p:cNvPr id="177" name="Shape 6"/>
          <p:cNvSpPr/>
          <p:nvPr/>
        </p:nvSpPr>
        <p:spPr>
          <a:xfrm>
            <a:off x="7426440" y="2647080"/>
            <a:ext cx="5165280" cy="2272320"/>
          </a:xfrm>
          <a:prstGeom prst="roundRect">
            <a:avLst>
              <a:gd name="adj" fmla="val 4399"/>
            </a:avLst>
          </a:prstGeom>
          <a:solidFill>
            <a:srgbClr val="d2ddf9"/>
          </a:solidFill>
          <a:ln w="7620">
            <a:solidFill>
              <a:srgbClr val="b8c3df"/>
            </a:solidFill>
            <a:round/>
          </a:ln>
        </p:spPr>
        <p:style>
          <a:lnRef idx="0"/>
          <a:fillRef idx="0"/>
          <a:effectRef idx="0"/>
          <a:fontRef idx="minor"/>
        </p:style>
      </p:sp>
      <p:sp>
        <p:nvSpPr>
          <p:cNvPr id="178" name="Text 7"/>
          <p:cNvSpPr/>
          <p:nvPr/>
        </p:nvSpPr>
        <p:spPr>
          <a:xfrm>
            <a:off x="7656120" y="2877120"/>
            <a:ext cx="2887560" cy="34632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0" lang="en-US" sz="2190" spc="-1" strike="noStrike">
                <a:solidFill>
                  <a:srgbClr val="404155"/>
                </a:solidFill>
                <a:latin typeface="Alexandria"/>
                <a:ea typeface="Alexandria"/>
              </a:rPr>
              <a:t>Économies d'énergie</a:t>
            </a:r>
            <a:endParaRPr b="0" lang="fr-FR" sz="2190" spc="-1" strike="noStrike">
              <a:latin typeface="Arial"/>
            </a:endParaRPr>
          </a:p>
        </p:txBody>
      </p:sp>
      <p:sp>
        <p:nvSpPr>
          <p:cNvPr id="179" name="Text 8"/>
          <p:cNvSpPr/>
          <p:nvPr/>
        </p:nvSpPr>
        <p:spPr>
          <a:xfrm>
            <a:off x="7656120" y="3357360"/>
            <a:ext cx="4705920" cy="1332360"/>
          </a:xfrm>
          <a:prstGeom prst="rect">
            <a:avLst/>
          </a:prstGeom>
          <a:noFill/>
          <a:ln w="0">
            <a:noFill/>
          </a:ln>
        </p:spPr>
        <p:style>
          <a:lnRef idx="0"/>
          <a:fillRef idx="0"/>
          <a:effectRef idx="0"/>
          <a:fontRef idx="minor"/>
        </p:style>
        <p:txBody>
          <a:bodyPr lIns="90000" rIns="90000" tIns="45000" bIns="45000" anchor="t">
            <a:noAutofit/>
          </a:bodyPr>
          <a:p>
            <a:pPr>
              <a:lnSpc>
                <a:spcPts val="2625"/>
              </a:lnSpc>
              <a:buNone/>
              <a:tabLst>
                <a:tab algn="l" pos="0"/>
              </a:tabLst>
            </a:pPr>
            <a:r>
              <a:rPr b="0" lang="en-US" sz="1750" spc="-1" strike="noStrike">
                <a:solidFill>
                  <a:srgbClr val="404155"/>
                </a:solidFill>
                <a:latin typeface="Arial"/>
                <a:ea typeface="Arial"/>
              </a:rPr>
              <a:t>En optimisant le fonctionnement de la VMC en fonction des besoins réels, vous pouvez réaliser des économies substantielles sur vos factures d'électricité.</a:t>
            </a:r>
            <a:endParaRPr b="0" lang="fr-FR" sz="1750" spc="-1" strike="noStrike">
              <a:latin typeface="Arial"/>
            </a:endParaRPr>
          </a:p>
        </p:txBody>
      </p:sp>
      <p:sp>
        <p:nvSpPr>
          <p:cNvPr id="180" name="Shape 9"/>
          <p:cNvSpPr/>
          <p:nvPr/>
        </p:nvSpPr>
        <p:spPr>
          <a:xfrm>
            <a:off x="2037960" y="5142600"/>
            <a:ext cx="5165280" cy="2272320"/>
          </a:xfrm>
          <a:prstGeom prst="roundRect">
            <a:avLst>
              <a:gd name="adj" fmla="val 4399"/>
            </a:avLst>
          </a:prstGeom>
          <a:solidFill>
            <a:srgbClr val="d2ddf9"/>
          </a:solidFill>
          <a:ln w="7620">
            <a:solidFill>
              <a:srgbClr val="b8c3df"/>
            </a:solidFill>
            <a:round/>
          </a:ln>
        </p:spPr>
        <p:style>
          <a:lnRef idx="0"/>
          <a:fillRef idx="0"/>
          <a:effectRef idx="0"/>
          <a:fontRef idx="minor"/>
        </p:style>
      </p:sp>
      <p:sp>
        <p:nvSpPr>
          <p:cNvPr id="181" name="Text 10"/>
          <p:cNvSpPr/>
          <p:nvPr/>
        </p:nvSpPr>
        <p:spPr>
          <a:xfrm>
            <a:off x="2267640" y="5372280"/>
            <a:ext cx="2776680" cy="34632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0" lang="en-US" sz="2190" spc="-1" strike="noStrike">
                <a:solidFill>
                  <a:srgbClr val="404155"/>
                </a:solidFill>
                <a:latin typeface="Alexandria"/>
                <a:ea typeface="Alexandria"/>
              </a:rPr>
              <a:t>Confort accru</a:t>
            </a:r>
            <a:endParaRPr b="0" lang="fr-FR" sz="2190" spc="-1" strike="noStrike">
              <a:latin typeface="Arial"/>
            </a:endParaRPr>
          </a:p>
        </p:txBody>
      </p:sp>
      <p:sp>
        <p:nvSpPr>
          <p:cNvPr id="182" name="Text 11"/>
          <p:cNvSpPr/>
          <p:nvPr/>
        </p:nvSpPr>
        <p:spPr>
          <a:xfrm>
            <a:off x="2267640" y="5852520"/>
            <a:ext cx="4705920" cy="1332360"/>
          </a:xfrm>
          <a:prstGeom prst="rect">
            <a:avLst/>
          </a:prstGeom>
          <a:noFill/>
          <a:ln w="0">
            <a:noFill/>
          </a:ln>
        </p:spPr>
        <p:style>
          <a:lnRef idx="0"/>
          <a:fillRef idx="0"/>
          <a:effectRef idx="0"/>
          <a:fontRef idx="minor"/>
        </p:style>
        <p:txBody>
          <a:bodyPr lIns="90000" rIns="90000" tIns="45000" bIns="45000" anchor="t">
            <a:noAutofit/>
          </a:bodyPr>
          <a:p>
            <a:pPr>
              <a:lnSpc>
                <a:spcPts val="2625"/>
              </a:lnSpc>
              <a:buNone/>
              <a:tabLst>
                <a:tab algn="l" pos="0"/>
              </a:tabLst>
            </a:pPr>
            <a:r>
              <a:rPr b="0" lang="en-US" sz="1750" spc="-1" strike="noStrike">
                <a:solidFill>
                  <a:srgbClr val="404155"/>
                </a:solidFill>
                <a:latin typeface="Arial"/>
                <a:ea typeface="Arial"/>
              </a:rPr>
              <a:t>Le contrôle automatisé de la température et de l'humidité garantit un environnement intérieur agréable et sain, été comme hiver.</a:t>
            </a:r>
            <a:endParaRPr b="0" lang="fr-FR" sz="1750" spc="-1" strike="noStrike">
              <a:latin typeface="Arial"/>
            </a:endParaRPr>
          </a:p>
        </p:txBody>
      </p:sp>
      <p:sp>
        <p:nvSpPr>
          <p:cNvPr id="183" name="Shape 12"/>
          <p:cNvSpPr/>
          <p:nvPr/>
        </p:nvSpPr>
        <p:spPr>
          <a:xfrm>
            <a:off x="7426440" y="5142600"/>
            <a:ext cx="5165280" cy="2272320"/>
          </a:xfrm>
          <a:prstGeom prst="roundRect">
            <a:avLst>
              <a:gd name="adj" fmla="val 4399"/>
            </a:avLst>
          </a:prstGeom>
          <a:solidFill>
            <a:srgbClr val="d2ddf9"/>
          </a:solidFill>
          <a:ln w="7620">
            <a:solidFill>
              <a:srgbClr val="b8c3df"/>
            </a:solidFill>
            <a:round/>
          </a:ln>
        </p:spPr>
        <p:style>
          <a:lnRef idx="0"/>
          <a:fillRef idx="0"/>
          <a:effectRef idx="0"/>
          <a:fontRef idx="minor"/>
        </p:style>
      </p:sp>
      <p:sp>
        <p:nvSpPr>
          <p:cNvPr id="184" name="Text 13"/>
          <p:cNvSpPr/>
          <p:nvPr/>
        </p:nvSpPr>
        <p:spPr>
          <a:xfrm>
            <a:off x="7656120" y="5372280"/>
            <a:ext cx="2776680" cy="34632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0" lang="en-US" sz="2190" spc="-1" strike="noStrike">
                <a:solidFill>
                  <a:srgbClr val="404155"/>
                </a:solidFill>
                <a:latin typeface="Alexandria"/>
                <a:ea typeface="Alexandria"/>
              </a:rPr>
              <a:t>Détection des fuites</a:t>
            </a:r>
            <a:endParaRPr b="0" lang="fr-FR" sz="2190" spc="-1" strike="noStrike">
              <a:latin typeface="Arial"/>
            </a:endParaRPr>
          </a:p>
        </p:txBody>
      </p:sp>
      <p:sp>
        <p:nvSpPr>
          <p:cNvPr id="185" name="Text 14"/>
          <p:cNvSpPr/>
          <p:nvPr/>
        </p:nvSpPr>
        <p:spPr>
          <a:xfrm>
            <a:off x="7656120" y="5852520"/>
            <a:ext cx="4705920" cy="1332360"/>
          </a:xfrm>
          <a:prstGeom prst="rect">
            <a:avLst/>
          </a:prstGeom>
          <a:noFill/>
          <a:ln w="0">
            <a:noFill/>
          </a:ln>
        </p:spPr>
        <p:style>
          <a:lnRef idx="0"/>
          <a:fillRef idx="0"/>
          <a:effectRef idx="0"/>
          <a:fontRef idx="minor"/>
        </p:style>
        <p:txBody>
          <a:bodyPr lIns="90000" rIns="90000" tIns="45000" bIns="45000" anchor="t">
            <a:noAutofit/>
          </a:bodyPr>
          <a:p>
            <a:pPr>
              <a:lnSpc>
                <a:spcPts val="2625"/>
              </a:lnSpc>
              <a:buNone/>
              <a:tabLst>
                <a:tab algn="l" pos="0"/>
              </a:tabLst>
            </a:pPr>
            <a:r>
              <a:rPr b="0" lang="en-US" sz="1750" spc="-1" strike="noStrike">
                <a:solidFill>
                  <a:srgbClr val="404155"/>
                </a:solidFill>
                <a:latin typeface="Arial"/>
                <a:ea typeface="Arial"/>
              </a:rPr>
              <a:t>Le système peut détecter les fuites d'air et vous avertir d'effectuer les réparations nécessaires pour éviter les pertes d'énergie.</a:t>
            </a:r>
            <a:endParaRPr b="0" lang="fr-FR" sz="175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6" name="Rectangle 8"/>
          <p:cNvSpPr/>
          <p:nvPr/>
        </p:nvSpPr>
        <p:spPr>
          <a:xfrm>
            <a:off x="0" y="0"/>
            <a:ext cx="14630040" cy="822924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p:style>
      </p:sp>
      <p:sp>
        <p:nvSpPr>
          <p:cNvPr id="187" name="Freeform: Shape 10"/>
          <p:cNvSpPr/>
          <p:nvPr/>
        </p:nvSpPr>
        <p:spPr>
          <a:xfrm flipH="1">
            <a:off x="-720" y="0"/>
            <a:ext cx="6962040" cy="8229240"/>
          </a:xfrm>
          <a:custGeom>
            <a:avLst/>
            <a:gdLst/>
            <a:ah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a:noFill/>
          </a:ln>
        </p:spPr>
        <p:style>
          <a:lnRef idx="2">
            <a:schemeClr val="accent1">
              <a:shade val="50000"/>
            </a:schemeClr>
          </a:lnRef>
          <a:fillRef idx="1">
            <a:schemeClr val="accent1"/>
          </a:fillRef>
          <a:effectRef idx="0">
            <a:schemeClr val="accent1"/>
          </a:effectRef>
          <a:fontRef idx="minor"/>
        </p:style>
      </p:sp>
      <p:sp>
        <p:nvSpPr>
          <p:cNvPr id="188" name="PlaceHolder 1"/>
          <p:cNvSpPr>
            <a:spLocks noGrp="1"/>
          </p:cNvSpPr>
          <p:nvPr>
            <p:ph type="title"/>
          </p:nvPr>
        </p:nvSpPr>
        <p:spPr>
          <a:xfrm>
            <a:off x="928080" y="1190520"/>
            <a:ext cx="4339800" cy="3353760"/>
          </a:xfrm>
          <a:prstGeom prst="rect">
            <a:avLst/>
          </a:prstGeom>
          <a:noFill/>
          <a:ln w="0">
            <a:noFill/>
          </a:ln>
        </p:spPr>
        <p:txBody>
          <a:bodyPr anchor="b">
            <a:normAutofit/>
          </a:bodyPr>
          <a:p>
            <a:pPr algn="ctr">
              <a:lnSpc>
                <a:spcPct val="90000"/>
              </a:lnSpc>
              <a:buNone/>
            </a:pPr>
            <a:r>
              <a:rPr b="0" lang="en-US" sz="5300" spc="-1" strike="noStrike">
                <a:solidFill>
                  <a:srgbClr val="000000"/>
                </a:solidFill>
                <a:latin typeface="Arial"/>
                <a:ea typeface="DejaVu Sans"/>
              </a:rPr>
              <a:t>Architecture de la solution</a:t>
            </a:r>
            <a:endParaRPr b="0" lang="fr-FR" sz="5300" spc="-1" strike="noStrike">
              <a:solidFill>
                <a:srgbClr val="000000"/>
              </a:solidFill>
              <a:latin typeface="Arial"/>
            </a:endParaRPr>
          </a:p>
        </p:txBody>
      </p:sp>
      <p:pic>
        <p:nvPicPr>
          <p:cNvPr id="189" name="Image 3" descr="Une image contenant texte, diagramme, ligne, Plan&#10;&#10;Description générée automatiquement"/>
          <p:cNvPicPr/>
          <p:nvPr/>
        </p:nvPicPr>
        <p:blipFill>
          <a:blip r:embed="rId1"/>
          <a:srcRect l="-15659" t="-5236" r="-23937" b="-5265"/>
          <a:stretch/>
        </p:blipFill>
        <p:spPr>
          <a:xfrm>
            <a:off x="5669640" y="3240"/>
            <a:ext cx="8026200" cy="821376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Shape 0"/>
          <p:cNvSpPr/>
          <p:nvPr/>
        </p:nvSpPr>
        <p:spPr>
          <a:xfrm>
            <a:off x="0" y="0"/>
            <a:ext cx="14629680" cy="8228880"/>
          </a:xfrm>
          <a:prstGeom prst="rect">
            <a:avLst/>
          </a:prstGeom>
          <a:solidFill>
            <a:srgbClr val="5c73e6"/>
          </a:solidFill>
          <a:ln w="0">
            <a:noFill/>
          </a:ln>
        </p:spPr>
        <p:style>
          <a:lnRef idx="0"/>
          <a:fillRef idx="0"/>
          <a:effectRef idx="0"/>
          <a:fontRef idx="minor"/>
        </p:style>
      </p:sp>
      <p:sp>
        <p:nvSpPr>
          <p:cNvPr id="191" name="Shape 1"/>
          <p:cNvSpPr/>
          <p:nvPr/>
        </p:nvSpPr>
        <p:spPr>
          <a:xfrm>
            <a:off x="0" y="12960"/>
            <a:ext cx="14629680" cy="8229600"/>
          </a:xfrm>
          <a:prstGeom prst="rect">
            <a:avLst/>
          </a:prstGeom>
          <a:solidFill>
            <a:srgbClr val="f9f9ff"/>
          </a:solidFill>
          <a:ln w="0">
            <a:noFill/>
          </a:ln>
        </p:spPr>
        <p:style>
          <a:lnRef idx="0"/>
          <a:fillRef idx="0"/>
          <a:effectRef idx="0"/>
          <a:fontRef idx="minor"/>
        </p:style>
      </p:sp>
      <p:sp>
        <p:nvSpPr>
          <p:cNvPr id="192" name="Text 2"/>
          <p:cNvSpPr/>
          <p:nvPr/>
        </p:nvSpPr>
        <p:spPr>
          <a:xfrm>
            <a:off x="2414520" y="567360"/>
            <a:ext cx="9800280" cy="1288800"/>
          </a:xfrm>
          <a:prstGeom prst="rect">
            <a:avLst/>
          </a:prstGeom>
          <a:noFill/>
          <a:ln w="0">
            <a:noFill/>
          </a:ln>
        </p:spPr>
        <p:style>
          <a:lnRef idx="0"/>
          <a:fillRef idx="0"/>
          <a:effectRef idx="0"/>
          <a:fontRef idx="minor"/>
        </p:style>
        <p:txBody>
          <a:bodyPr lIns="90000" rIns="90000" tIns="45000" bIns="45000" anchor="t">
            <a:noAutofit/>
          </a:bodyPr>
          <a:p>
            <a:pPr>
              <a:lnSpc>
                <a:spcPts val="5077"/>
              </a:lnSpc>
              <a:buNone/>
              <a:tabLst>
                <a:tab algn="l" pos="0"/>
              </a:tabLst>
            </a:pPr>
            <a:r>
              <a:rPr b="0" lang="en-US" sz="4059" spc="-1" strike="noStrike">
                <a:solidFill>
                  <a:srgbClr val="1b1b27"/>
                </a:solidFill>
                <a:latin typeface="Alexandria"/>
                <a:ea typeface="Alexandria"/>
              </a:rPr>
              <a:t>Le prototype : Démonstration de la VMC connectée</a:t>
            </a:r>
            <a:endParaRPr b="0" lang="fr-FR" sz="4059" spc="-1" strike="noStrike">
              <a:latin typeface="Arial"/>
            </a:endParaRPr>
          </a:p>
        </p:txBody>
      </p:sp>
      <p:pic>
        <p:nvPicPr>
          <p:cNvPr id="193" name="Image 0" descr="preencoded.png"/>
          <p:cNvPicPr/>
          <p:nvPr/>
        </p:nvPicPr>
        <p:blipFill>
          <a:blip r:embed="rId1"/>
          <a:stretch/>
        </p:blipFill>
        <p:spPr>
          <a:xfrm>
            <a:off x="2414520" y="2269800"/>
            <a:ext cx="3060000" cy="1891080"/>
          </a:xfrm>
          <a:prstGeom prst="rect">
            <a:avLst/>
          </a:prstGeom>
          <a:ln w="0">
            <a:noFill/>
          </a:ln>
        </p:spPr>
      </p:pic>
      <p:sp>
        <p:nvSpPr>
          <p:cNvPr id="194" name="Text 3"/>
          <p:cNvSpPr/>
          <p:nvPr/>
        </p:nvSpPr>
        <p:spPr>
          <a:xfrm>
            <a:off x="2414520" y="4419360"/>
            <a:ext cx="3060000" cy="644040"/>
          </a:xfrm>
          <a:prstGeom prst="rect">
            <a:avLst/>
          </a:prstGeom>
          <a:noFill/>
          <a:ln w="0">
            <a:noFill/>
          </a:ln>
        </p:spPr>
        <p:style>
          <a:lnRef idx="0"/>
          <a:fillRef idx="0"/>
          <a:effectRef idx="0"/>
          <a:fontRef idx="minor"/>
        </p:style>
        <p:txBody>
          <a:bodyPr lIns="90000" rIns="90000" tIns="45000" bIns="45000" anchor="t">
            <a:noAutofit/>
          </a:bodyPr>
          <a:p>
            <a:pPr>
              <a:lnSpc>
                <a:spcPts val="2540"/>
              </a:lnSpc>
              <a:buNone/>
              <a:tabLst>
                <a:tab algn="l" pos="0"/>
              </a:tabLst>
            </a:pPr>
            <a:r>
              <a:rPr b="0" lang="en-US" sz="2029" spc="-1" strike="noStrike">
                <a:solidFill>
                  <a:srgbClr val="404155"/>
                </a:solidFill>
                <a:latin typeface="Alexandria"/>
                <a:ea typeface="Alexandria"/>
              </a:rPr>
              <a:t>Démonstration Grandeur Nature</a:t>
            </a:r>
            <a:endParaRPr b="0" lang="fr-FR" sz="2029" spc="-1" strike="noStrike">
              <a:latin typeface="Arial"/>
            </a:endParaRPr>
          </a:p>
        </p:txBody>
      </p:sp>
      <p:sp>
        <p:nvSpPr>
          <p:cNvPr id="195" name="Text 4"/>
          <p:cNvSpPr/>
          <p:nvPr/>
        </p:nvSpPr>
        <p:spPr>
          <a:xfrm>
            <a:off x="2414520" y="5187600"/>
            <a:ext cx="3060000" cy="2475000"/>
          </a:xfrm>
          <a:prstGeom prst="rect">
            <a:avLst/>
          </a:prstGeom>
          <a:noFill/>
          <a:ln w="0">
            <a:noFill/>
          </a:ln>
        </p:spPr>
        <p:style>
          <a:lnRef idx="0"/>
          <a:fillRef idx="0"/>
          <a:effectRef idx="0"/>
          <a:fontRef idx="minor"/>
        </p:style>
        <p:txBody>
          <a:bodyPr lIns="90000" rIns="90000" tIns="45000" bIns="45000" anchor="t">
            <a:noAutofit/>
          </a:bodyPr>
          <a:p>
            <a:pPr>
              <a:lnSpc>
                <a:spcPts val="2438"/>
              </a:lnSpc>
              <a:buNone/>
              <a:tabLst>
                <a:tab algn="l" pos="0"/>
              </a:tabLst>
            </a:pPr>
            <a:r>
              <a:rPr b="0" lang="en-US" sz="1600" spc="-1" strike="noStrike">
                <a:solidFill>
                  <a:srgbClr val="404155"/>
                </a:solidFill>
                <a:latin typeface="Arial"/>
                <a:ea typeface="Arial"/>
              </a:rPr>
              <a:t>Venez voir notre prototype de système de ventilation connecté en action dans un intérieur résidentiel représentatif. Regardez les capteurs collecter des données et l ESP32 ajuster intelligemment la ventilation.</a:t>
            </a:r>
            <a:endParaRPr b="0" lang="fr-FR" sz="1600" spc="-1" strike="noStrike">
              <a:latin typeface="Arial"/>
            </a:endParaRPr>
          </a:p>
        </p:txBody>
      </p:sp>
      <p:pic>
        <p:nvPicPr>
          <p:cNvPr id="196" name="Image 1" descr="preencoded.png"/>
          <p:cNvPicPr/>
          <p:nvPr/>
        </p:nvPicPr>
        <p:blipFill>
          <a:blip r:embed="rId2"/>
          <a:stretch/>
        </p:blipFill>
        <p:spPr>
          <a:xfrm>
            <a:off x="5784840" y="2269800"/>
            <a:ext cx="3060000" cy="1891080"/>
          </a:xfrm>
          <a:prstGeom prst="rect">
            <a:avLst/>
          </a:prstGeom>
          <a:ln w="0">
            <a:noFill/>
          </a:ln>
        </p:spPr>
      </p:pic>
      <p:sp>
        <p:nvSpPr>
          <p:cNvPr id="197" name="Text 5"/>
          <p:cNvSpPr/>
          <p:nvPr/>
        </p:nvSpPr>
        <p:spPr>
          <a:xfrm>
            <a:off x="5784840" y="4419360"/>
            <a:ext cx="3060000" cy="644040"/>
          </a:xfrm>
          <a:prstGeom prst="rect">
            <a:avLst/>
          </a:prstGeom>
          <a:noFill/>
          <a:ln w="0">
            <a:noFill/>
          </a:ln>
        </p:spPr>
        <p:style>
          <a:lnRef idx="0"/>
          <a:fillRef idx="0"/>
          <a:effectRef idx="0"/>
          <a:fontRef idx="minor"/>
        </p:style>
        <p:txBody>
          <a:bodyPr lIns="90000" rIns="90000" tIns="45000" bIns="45000" anchor="t">
            <a:noAutofit/>
          </a:bodyPr>
          <a:p>
            <a:pPr>
              <a:lnSpc>
                <a:spcPts val="2540"/>
              </a:lnSpc>
              <a:buNone/>
              <a:tabLst>
                <a:tab algn="l" pos="0"/>
              </a:tabLst>
            </a:pPr>
            <a:r>
              <a:rPr b="0" lang="en-US" sz="2029" spc="-1" strike="noStrike">
                <a:solidFill>
                  <a:srgbClr val="404155"/>
                </a:solidFill>
                <a:latin typeface="Alexandria"/>
                <a:ea typeface="Alexandria"/>
              </a:rPr>
              <a:t>Surveillance en Temps Réel</a:t>
            </a:r>
            <a:endParaRPr b="0" lang="fr-FR" sz="2029" spc="-1" strike="noStrike">
              <a:latin typeface="Arial"/>
            </a:endParaRPr>
          </a:p>
        </p:txBody>
      </p:sp>
      <p:sp>
        <p:nvSpPr>
          <p:cNvPr id="198" name="Text 6"/>
          <p:cNvSpPr/>
          <p:nvPr/>
        </p:nvSpPr>
        <p:spPr>
          <a:xfrm>
            <a:off x="5784840" y="5187600"/>
            <a:ext cx="3060000" cy="1855800"/>
          </a:xfrm>
          <a:prstGeom prst="rect">
            <a:avLst/>
          </a:prstGeom>
          <a:noFill/>
          <a:ln w="0">
            <a:noFill/>
          </a:ln>
        </p:spPr>
        <p:style>
          <a:lnRef idx="0"/>
          <a:fillRef idx="0"/>
          <a:effectRef idx="0"/>
          <a:fontRef idx="minor"/>
        </p:style>
        <p:txBody>
          <a:bodyPr lIns="90000" rIns="90000" tIns="45000" bIns="45000" anchor="t">
            <a:noAutofit/>
          </a:bodyPr>
          <a:p>
            <a:pPr>
              <a:lnSpc>
                <a:spcPts val="2438"/>
              </a:lnSpc>
              <a:buNone/>
              <a:tabLst>
                <a:tab algn="l" pos="0"/>
              </a:tabLst>
            </a:pPr>
            <a:r>
              <a:rPr b="0" lang="en-US" sz="1600" spc="-1" strike="noStrike">
                <a:solidFill>
                  <a:srgbClr val="404155"/>
                </a:solidFill>
                <a:latin typeface="Arial"/>
                <a:ea typeface="Arial"/>
              </a:rPr>
              <a:t>L'écran de contrôle affiche les relevés des capteurs en temps réel, ce qui permet de voir l'impact de la réglementation des VMC sur la qualité de l'air.</a:t>
            </a:r>
            <a:endParaRPr b="0" lang="fr-FR" sz="1600" spc="-1" strike="noStrike">
              <a:latin typeface="Arial"/>
            </a:endParaRPr>
          </a:p>
        </p:txBody>
      </p:sp>
      <p:pic>
        <p:nvPicPr>
          <p:cNvPr id="199" name="Image 2" descr="preencoded.png"/>
          <p:cNvPicPr/>
          <p:nvPr/>
        </p:nvPicPr>
        <p:blipFill>
          <a:blip r:embed="rId3"/>
          <a:stretch/>
        </p:blipFill>
        <p:spPr>
          <a:xfrm>
            <a:off x="9154800" y="2269800"/>
            <a:ext cx="3060000" cy="1891080"/>
          </a:xfrm>
          <a:prstGeom prst="rect">
            <a:avLst/>
          </a:prstGeom>
          <a:ln w="0">
            <a:noFill/>
          </a:ln>
        </p:spPr>
      </p:pic>
      <p:sp>
        <p:nvSpPr>
          <p:cNvPr id="200" name="Text 7"/>
          <p:cNvSpPr/>
          <p:nvPr/>
        </p:nvSpPr>
        <p:spPr>
          <a:xfrm>
            <a:off x="9154800" y="4419360"/>
            <a:ext cx="2578680" cy="321480"/>
          </a:xfrm>
          <a:prstGeom prst="rect">
            <a:avLst/>
          </a:prstGeom>
          <a:noFill/>
          <a:ln w="0">
            <a:noFill/>
          </a:ln>
        </p:spPr>
        <p:style>
          <a:lnRef idx="0"/>
          <a:fillRef idx="0"/>
          <a:effectRef idx="0"/>
          <a:fontRef idx="minor"/>
        </p:style>
        <p:txBody>
          <a:bodyPr wrap="none" lIns="90000" rIns="90000" tIns="45000" bIns="45000" anchor="t">
            <a:noAutofit/>
          </a:bodyPr>
          <a:p>
            <a:pPr>
              <a:lnSpc>
                <a:spcPts val="2540"/>
              </a:lnSpc>
              <a:buNone/>
              <a:tabLst>
                <a:tab algn="l" pos="0"/>
              </a:tabLst>
            </a:pPr>
            <a:r>
              <a:rPr b="0" lang="en-US" sz="2029" spc="-1" strike="noStrike">
                <a:solidFill>
                  <a:srgbClr val="404155"/>
                </a:solidFill>
                <a:latin typeface="Alexandria"/>
                <a:ea typeface="Alexandria"/>
              </a:rPr>
              <a:t>Contrôle à Distance</a:t>
            </a:r>
            <a:endParaRPr b="0" lang="fr-FR" sz="2029" spc="-1" strike="noStrike">
              <a:latin typeface="Arial"/>
            </a:endParaRPr>
          </a:p>
        </p:txBody>
      </p:sp>
      <p:sp>
        <p:nvSpPr>
          <p:cNvPr id="201" name="Text 8"/>
          <p:cNvSpPr/>
          <p:nvPr/>
        </p:nvSpPr>
        <p:spPr>
          <a:xfrm>
            <a:off x="9154800" y="4865400"/>
            <a:ext cx="3060000" cy="1855800"/>
          </a:xfrm>
          <a:prstGeom prst="rect">
            <a:avLst/>
          </a:prstGeom>
          <a:noFill/>
          <a:ln w="0">
            <a:noFill/>
          </a:ln>
        </p:spPr>
        <p:style>
          <a:lnRef idx="0"/>
          <a:fillRef idx="0"/>
          <a:effectRef idx="0"/>
          <a:fontRef idx="minor"/>
        </p:style>
        <p:txBody>
          <a:bodyPr lIns="90000" rIns="90000" tIns="45000" bIns="45000" anchor="t">
            <a:noAutofit/>
          </a:bodyPr>
          <a:p>
            <a:pPr>
              <a:lnSpc>
                <a:spcPts val="2438"/>
              </a:lnSpc>
              <a:buNone/>
              <a:tabLst>
                <a:tab algn="l" pos="0"/>
              </a:tabLst>
            </a:pPr>
            <a:r>
              <a:rPr b="0" lang="en-US" sz="1600" spc="-1" strike="noStrike">
                <a:solidFill>
                  <a:srgbClr val="404155"/>
                </a:solidFill>
                <a:latin typeface="Arial"/>
                <a:ea typeface="Arial"/>
              </a:rPr>
              <a:t>Découvrez l'application mobile intuitive qui vous permet de contrôler et d'ajuster les paramètres de ventilation à distance, pour un confort optimal.</a:t>
            </a:r>
            <a:endParaRPr b="0" lang="fr-FR" sz="16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Shape 0"/>
          <p:cNvSpPr/>
          <p:nvPr/>
        </p:nvSpPr>
        <p:spPr>
          <a:xfrm>
            <a:off x="0" y="0"/>
            <a:ext cx="14629680" cy="8228880"/>
          </a:xfrm>
          <a:prstGeom prst="rect">
            <a:avLst/>
          </a:prstGeom>
          <a:solidFill>
            <a:srgbClr val="5c73e6"/>
          </a:solidFill>
          <a:ln w="0">
            <a:noFill/>
          </a:ln>
        </p:spPr>
        <p:style>
          <a:lnRef idx="0"/>
          <a:fillRef idx="0"/>
          <a:effectRef idx="0"/>
          <a:fontRef idx="minor"/>
        </p:style>
      </p:sp>
      <p:sp>
        <p:nvSpPr>
          <p:cNvPr id="203" name="Shape 1"/>
          <p:cNvSpPr/>
          <p:nvPr/>
        </p:nvSpPr>
        <p:spPr>
          <a:xfrm>
            <a:off x="0" y="0"/>
            <a:ext cx="14629680" cy="8228880"/>
          </a:xfrm>
          <a:prstGeom prst="rect">
            <a:avLst/>
          </a:prstGeom>
          <a:solidFill>
            <a:srgbClr val="f9f9ff"/>
          </a:solidFill>
          <a:ln w="0">
            <a:noFill/>
          </a:ln>
        </p:spPr>
        <p:style>
          <a:lnRef idx="0"/>
          <a:fillRef idx="0"/>
          <a:effectRef idx="0"/>
          <a:fontRef idx="minor"/>
        </p:style>
      </p:sp>
      <p:pic>
        <p:nvPicPr>
          <p:cNvPr id="204" name="Image 0" descr="preencoded.png"/>
          <p:cNvPicPr/>
          <p:nvPr/>
        </p:nvPicPr>
        <p:blipFill>
          <a:blip r:embed="rId1"/>
          <a:stretch/>
        </p:blipFill>
        <p:spPr>
          <a:xfrm>
            <a:off x="9144000" y="0"/>
            <a:ext cx="5485680" cy="8228880"/>
          </a:xfrm>
          <a:prstGeom prst="rect">
            <a:avLst/>
          </a:prstGeom>
          <a:ln w="0">
            <a:noFill/>
          </a:ln>
        </p:spPr>
      </p:pic>
      <p:sp>
        <p:nvSpPr>
          <p:cNvPr id="205" name="Text 2"/>
          <p:cNvSpPr/>
          <p:nvPr/>
        </p:nvSpPr>
        <p:spPr>
          <a:xfrm>
            <a:off x="833040" y="1198440"/>
            <a:ext cx="7476840" cy="3832200"/>
          </a:xfrm>
          <a:prstGeom prst="rect">
            <a:avLst/>
          </a:prstGeom>
          <a:noFill/>
          <a:ln w="0">
            <a:noFill/>
          </a:ln>
        </p:spPr>
        <p:style>
          <a:lnRef idx="0"/>
          <a:fillRef idx="0"/>
          <a:effectRef idx="0"/>
          <a:fontRef idx="minor"/>
        </p:style>
        <p:txBody>
          <a:bodyPr lIns="90000" rIns="90000" tIns="45000" bIns="45000" anchor="t">
            <a:noAutofit/>
          </a:bodyPr>
          <a:p>
            <a:pPr>
              <a:lnSpc>
                <a:spcPts val="7546"/>
              </a:lnSpc>
              <a:buNone/>
              <a:tabLst>
                <a:tab algn="l" pos="0"/>
              </a:tabLst>
            </a:pPr>
            <a:r>
              <a:rPr b="0" lang="en-US" sz="6030" spc="-1" strike="noStrike">
                <a:solidFill>
                  <a:srgbClr val="1b1b27"/>
                </a:solidFill>
                <a:latin typeface="Alexandria"/>
                <a:ea typeface="Alexandria"/>
              </a:rPr>
              <a:t>Conclusion : Perspectives et développement futur</a:t>
            </a:r>
            <a:endParaRPr b="0" lang="fr-FR" sz="6030" spc="-1" strike="noStrike">
              <a:latin typeface="Arial"/>
            </a:endParaRPr>
          </a:p>
        </p:txBody>
      </p:sp>
      <p:sp>
        <p:nvSpPr>
          <p:cNvPr id="206" name="Text 3"/>
          <p:cNvSpPr/>
          <p:nvPr/>
        </p:nvSpPr>
        <p:spPr>
          <a:xfrm>
            <a:off x="833040" y="5364720"/>
            <a:ext cx="7476840" cy="1665720"/>
          </a:xfrm>
          <a:prstGeom prst="rect">
            <a:avLst/>
          </a:prstGeom>
          <a:noFill/>
          <a:ln w="0">
            <a:noFill/>
          </a:ln>
        </p:spPr>
        <p:style>
          <a:lnRef idx="0"/>
          <a:fillRef idx="0"/>
          <a:effectRef idx="0"/>
          <a:fontRef idx="minor"/>
        </p:style>
        <p:txBody>
          <a:bodyPr lIns="90000" rIns="90000" tIns="45000" bIns="45000" anchor="t">
            <a:noAutofit/>
          </a:bodyPr>
          <a:p>
            <a:pPr>
              <a:lnSpc>
                <a:spcPts val="2625"/>
              </a:lnSpc>
              <a:buNone/>
              <a:tabLst>
                <a:tab algn="l" pos="0"/>
              </a:tabLst>
            </a:pPr>
            <a:r>
              <a:rPr b="0" lang="en-US" sz="1750" spc="-1" strike="noStrike">
                <a:solidFill>
                  <a:srgbClr val="404155"/>
                </a:solidFill>
                <a:latin typeface="Arial"/>
                <a:ea typeface="Arial"/>
              </a:rPr>
              <a:t>Notre système de VMC connectée ouvre de nouvelles possibilités passionnantes pour améliorer le confort, la santé et l'efficacité énergétique de nos maisons. En continuant à développer cette innovation, de nombreuses opportunités s'offrent à nous pour l'avenir.</a:t>
            </a:r>
            <a:endParaRPr b="0" lang="fr-FR" sz="1750" spc="-1" strike="noStrike">
              <a:latin typeface="Arial"/>
            </a:endParaRPr>
          </a:p>
        </p:txBody>
      </p:sp>
      <p:sp>
        <p:nvSpPr>
          <p:cNvPr id="207" name="ZoneTexte 158"/>
          <p:cNvSpPr/>
          <p:nvPr/>
        </p:nvSpPr>
        <p:spPr>
          <a:xfrm>
            <a:off x="5452920" y="7902720"/>
            <a:ext cx="3832200" cy="4269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fld id="{16ACE829-4BBF-45CA-8779-563F7B506A47}" type="slidenum">
              <a:rPr b="0" lang="fr-FR" sz="2400" spc="-1" strike="noStrike">
                <a:solidFill>
                  <a:srgbClr val="000000"/>
                </a:solidFill>
                <a:latin typeface="Times New Roman"/>
                <a:ea typeface="DejaVu Sans"/>
              </a:rPr>
              <a:t>&lt;numéro&gt;</a:t>
            </a:fld>
            <a:endParaRPr b="0" lang="fr-FR" sz="24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Shape 0"/>
          <p:cNvSpPr/>
          <p:nvPr/>
        </p:nvSpPr>
        <p:spPr>
          <a:xfrm>
            <a:off x="68400" y="-204840"/>
            <a:ext cx="14629680" cy="8228880"/>
          </a:xfrm>
          <a:prstGeom prst="rect">
            <a:avLst/>
          </a:prstGeom>
          <a:solidFill>
            <a:srgbClr val="5c73e6"/>
          </a:solidFill>
          <a:ln w="0">
            <a:noFill/>
          </a:ln>
        </p:spPr>
        <p:style>
          <a:lnRef idx="0"/>
          <a:fillRef idx="0"/>
          <a:effectRef idx="0"/>
          <a:fontRef idx="minor"/>
        </p:style>
      </p:sp>
      <p:sp>
        <p:nvSpPr>
          <p:cNvPr id="88" name="Shape 1"/>
          <p:cNvSpPr/>
          <p:nvPr/>
        </p:nvSpPr>
        <p:spPr>
          <a:xfrm>
            <a:off x="-23040" y="-514080"/>
            <a:ext cx="14629680" cy="8228880"/>
          </a:xfrm>
          <a:prstGeom prst="rect">
            <a:avLst/>
          </a:prstGeom>
          <a:solidFill>
            <a:srgbClr val="f9f9ff"/>
          </a:solidFill>
          <a:ln w="0">
            <a:noFill/>
          </a:ln>
        </p:spPr>
        <p:style>
          <a:lnRef idx="0"/>
          <a:fillRef idx="0"/>
          <a:effectRef idx="0"/>
          <a:fontRef idx="minor"/>
        </p:style>
      </p:sp>
      <p:pic>
        <p:nvPicPr>
          <p:cNvPr id="89" name="Image 0" descr="preencoded.png"/>
          <p:cNvPicPr/>
          <p:nvPr/>
        </p:nvPicPr>
        <p:blipFill>
          <a:blip r:embed="rId1"/>
          <a:stretch/>
        </p:blipFill>
        <p:spPr>
          <a:xfrm>
            <a:off x="9212400" y="-204840"/>
            <a:ext cx="5485680" cy="8228880"/>
          </a:xfrm>
          <a:prstGeom prst="rect">
            <a:avLst/>
          </a:prstGeom>
          <a:ln w="0">
            <a:noFill/>
          </a:ln>
        </p:spPr>
      </p:pic>
      <p:sp>
        <p:nvSpPr>
          <p:cNvPr id="90" name="Text 2"/>
          <p:cNvSpPr/>
          <p:nvPr/>
        </p:nvSpPr>
        <p:spPr>
          <a:xfrm>
            <a:off x="901440" y="1632600"/>
            <a:ext cx="7476840" cy="1915560"/>
          </a:xfrm>
          <a:prstGeom prst="rect">
            <a:avLst/>
          </a:prstGeom>
          <a:noFill/>
          <a:ln w="0">
            <a:noFill/>
          </a:ln>
        </p:spPr>
        <p:style>
          <a:lnRef idx="0"/>
          <a:fillRef idx="0"/>
          <a:effectRef idx="0"/>
          <a:fontRef idx="minor"/>
        </p:style>
        <p:txBody>
          <a:bodyPr lIns="90000" rIns="90000" tIns="45000" bIns="45000" anchor="t">
            <a:noAutofit/>
          </a:bodyPr>
          <a:p>
            <a:pPr>
              <a:lnSpc>
                <a:spcPts val="7546"/>
              </a:lnSpc>
              <a:buNone/>
              <a:tabLst>
                <a:tab algn="l" pos="0"/>
              </a:tabLst>
            </a:pPr>
            <a:r>
              <a:rPr b="0" lang="en-US" sz="6000" spc="-1" strike="noStrike">
                <a:solidFill>
                  <a:srgbClr val="1b1b27"/>
                </a:solidFill>
                <a:latin typeface="Arial"/>
                <a:ea typeface="Arial"/>
              </a:rPr>
              <a:t>Introducing connected CMV</a:t>
            </a:r>
            <a:endParaRPr b="0" lang="fr-FR" sz="6000" spc="-1" strike="noStrike">
              <a:latin typeface="Arial"/>
            </a:endParaRPr>
          </a:p>
        </p:txBody>
      </p:sp>
      <p:sp>
        <p:nvSpPr>
          <p:cNvPr id="91" name="Text 3"/>
          <p:cNvSpPr/>
          <p:nvPr/>
        </p:nvSpPr>
        <p:spPr>
          <a:xfrm>
            <a:off x="901440" y="3909600"/>
            <a:ext cx="7476840" cy="2102400"/>
          </a:xfrm>
          <a:prstGeom prst="rect">
            <a:avLst/>
          </a:prstGeom>
          <a:noFill/>
          <a:ln w="0">
            <a:noFill/>
          </a:ln>
        </p:spPr>
        <p:style>
          <a:lnRef idx="0"/>
          <a:fillRef idx="0"/>
          <a:effectRef idx="0"/>
          <a:fontRef idx="minor"/>
        </p:style>
        <p:txBody>
          <a:bodyPr lIns="90000" rIns="90000" tIns="45000" bIns="45000" anchor="t">
            <a:noAutofit/>
          </a:bodyPr>
          <a:p>
            <a:pPr>
              <a:lnSpc>
                <a:spcPts val="2625"/>
              </a:lnSpc>
              <a:buNone/>
              <a:tabLst>
                <a:tab algn="l" pos="0"/>
              </a:tabLst>
            </a:pPr>
            <a:r>
              <a:rPr b="0" lang="en-US" sz="1750" spc="-1" strike="noStrike">
                <a:solidFill>
                  <a:srgbClr val="404155"/>
                </a:solidFill>
                <a:latin typeface="Arial"/>
                <a:ea typeface="Arial"/>
              </a:rPr>
              <a:t>Discover our connected controlled mechanical ventilation (CMV) solution, an innovation that revolutionizes air quality management in your home. Thanks to our intelligent system, you'll have total control over ventilation, ensuring optimum comfort and energy savings.</a:t>
            </a:r>
            <a:endParaRPr b="0" lang="fr-FR" sz="1750" spc="-1" strike="noStrike">
              <a:latin typeface="Arial"/>
            </a:endParaRPr>
          </a:p>
          <a:p>
            <a:pPr>
              <a:lnSpc>
                <a:spcPct val="100000"/>
              </a:lnSpc>
              <a:buNone/>
              <a:tabLst>
                <a:tab algn="l" pos="0"/>
              </a:tabLst>
            </a:pPr>
            <a:r>
              <a:rPr b="0" lang="en-US" sz="1750" spc="-1" strike="noStrike">
                <a:solidFill>
                  <a:srgbClr val="404155"/>
                </a:solidFill>
                <a:latin typeface="Arial"/>
                <a:ea typeface="Arial"/>
              </a:rPr>
              <a:t>The aim of this application will be to allow a user to access the sensors and control the actuators of a connected object from a web browser.</a:t>
            </a:r>
            <a:endParaRPr b="0" lang="fr-FR" sz="175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Shape 0"/>
          <p:cNvSpPr/>
          <p:nvPr/>
        </p:nvSpPr>
        <p:spPr>
          <a:xfrm>
            <a:off x="0" y="0"/>
            <a:ext cx="14629680" cy="8228880"/>
          </a:xfrm>
          <a:prstGeom prst="rect">
            <a:avLst/>
          </a:prstGeom>
          <a:solidFill>
            <a:srgbClr val="5c73e6"/>
          </a:solidFill>
          <a:ln w="0">
            <a:noFill/>
          </a:ln>
        </p:spPr>
        <p:style>
          <a:lnRef idx="0"/>
          <a:fillRef idx="0"/>
          <a:effectRef idx="0"/>
          <a:fontRef idx="minor"/>
        </p:style>
      </p:sp>
      <p:sp>
        <p:nvSpPr>
          <p:cNvPr id="93" name="Shape 1"/>
          <p:cNvSpPr/>
          <p:nvPr/>
        </p:nvSpPr>
        <p:spPr>
          <a:xfrm>
            <a:off x="0" y="0"/>
            <a:ext cx="14629680" cy="8228880"/>
          </a:xfrm>
          <a:prstGeom prst="rect">
            <a:avLst/>
          </a:prstGeom>
          <a:solidFill>
            <a:srgbClr val="f9f9ff"/>
          </a:solidFill>
          <a:ln w="0">
            <a:noFill/>
          </a:ln>
        </p:spPr>
        <p:style>
          <a:lnRef idx="0"/>
          <a:fillRef idx="0"/>
          <a:effectRef idx="0"/>
          <a:fontRef idx="minor"/>
        </p:style>
      </p:sp>
      <p:sp>
        <p:nvSpPr>
          <p:cNvPr id="94" name="Text 2"/>
          <p:cNvSpPr/>
          <p:nvPr/>
        </p:nvSpPr>
        <p:spPr>
          <a:xfrm>
            <a:off x="2217240" y="591480"/>
            <a:ext cx="10194840" cy="1340640"/>
          </a:xfrm>
          <a:prstGeom prst="rect">
            <a:avLst/>
          </a:prstGeom>
          <a:noFill/>
          <a:ln w="0">
            <a:noFill/>
          </a:ln>
        </p:spPr>
        <p:style>
          <a:lnRef idx="0"/>
          <a:fillRef idx="0"/>
          <a:effectRef idx="0"/>
          <a:fontRef idx="minor"/>
        </p:style>
        <p:txBody>
          <a:bodyPr lIns="90000" rIns="90000" tIns="45000" bIns="45000" anchor="t">
            <a:noAutofit/>
          </a:bodyPr>
          <a:p>
            <a:pPr>
              <a:lnSpc>
                <a:spcPts val="5281"/>
              </a:lnSpc>
              <a:buNone/>
              <a:tabLst>
                <a:tab algn="l" pos="0"/>
              </a:tabLst>
            </a:pPr>
            <a:r>
              <a:rPr b="0" lang="en-US" sz="4200" spc="-1" strike="noStrike">
                <a:solidFill>
                  <a:srgbClr val="1b1b27"/>
                </a:solidFill>
                <a:latin typeface="Arial"/>
                <a:ea typeface="Arial"/>
              </a:rPr>
              <a:t>The need: Why a connected VMC?</a:t>
            </a:r>
            <a:endParaRPr b="0" lang="fr-FR" sz="4200" spc="-1" strike="noStrike">
              <a:latin typeface="Arial"/>
            </a:endParaRPr>
          </a:p>
        </p:txBody>
      </p:sp>
      <p:pic>
        <p:nvPicPr>
          <p:cNvPr id="95" name="Image 0" descr="preencoded.png"/>
          <p:cNvPicPr/>
          <p:nvPr/>
        </p:nvPicPr>
        <p:blipFill>
          <a:blip r:embed="rId1"/>
          <a:stretch/>
        </p:blipFill>
        <p:spPr>
          <a:xfrm>
            <a:off x="2217240" y="2362320"/>
            <a:ext cx="3183120" cy="1967040"/>
          </a:xfrm>
          <a:prstGeom prst="rect">
            <a:avLst/>
          </a:prstGeom>
          <a:ln w="0">
            <a:noFill/>
          </a:ln>
        </p:spPr>
      </p:pic>
      <p:sp>
        <p:nvSpPr>
          <p:cNvPr id="96" name="Text 3"/>
          <p:cNvSpPr/>
          <p:nvPr/>
        </p:nvSpPr>
        <p:spPr>
          <a:xfrm>
            <a:off x="2217240" y="4598280"/>
            <a:ext cx="3143520" cy="334800"/>
          </a:xfrm>
          <a:prstGeom prst="rect">
            <a:avLst/>
          </a:prstGeom>
          <a:noFill/>
          <a:ln w="0">
            <a:noFill/>
          </a:ln>
        </p:spPr>
        <p:style>
          <a:lnRef idx="0"/>
          <a:fillRef idx="0"/>
          <a:effectRef idx="0"/>
          <a:fontRef idx="minor"/>
        </p:style>
        <p:txBody>
          <a:bodyPr wrap="none" lIns="90000" rIns="90000" tIns="45000" bIns="45000" anchor="t">
            <a:noAutofit/>
          </a:bodyPr>
          <a:p>
            <a:pPr>
              <a:lnSpc>
                <a:spcPts val="2642"/>
              </a:lnSpc>
              <a:buNone/>
              <a:tabLst>
                <a:tab algn="l" pos="0"/>
              </a:tabLst>
            </a:pPr>
            <a:r>
              <a:rPr b="0" lang="en-US" sz="2100" spc="-1" strike="noStrike">
                <a:solidFill>
                  <a:srgbClr val="404155"/>
                </a:solidFill>
                <a:latin typeface="Arial"/>
                <a:ea typeface="Arial"/>
              </a:rPr>
              <a:t>Indoor air quality</a:t>
            </a:r>
            <a:endParaRPr b="0" lang="fr-FR" sz="2100" spc="-1" strike="noStrike">
              <a:latin typeface="Arial"/>
            </a:endParaRPr>
          </a:p>
        </p:txBody>
      </p:sp>
      <p:sp>
        <p:nvSpPr>
          <p:cNvPr id="97" name="Text 4"/>
          <p:cNvSpPr/>
          <p:nvPr/>
        </p:nvSpPr>
        <p:spPr>
          <a:xfrm>
            <a:off x="2217240" y="5062320"/>
            <a:ext cx="3183120" cy="2252880"/>
          </a:xfrm>
          <a:prstGeom prst="rect">
            <a:avLst/>
          </a:prstGeom>
          <a:noFill/>
          <a:ln w="0">
            <a:noFill/>
          </a:ln>
        </p:spPr>
        <p:style>
          <a:lnRef idx="0"/>
          <a:fillRef idx="0"/>
          <a:effectRef idx="0"/>
          <a:fontRef idx="minor"/>
        </p:style>
        <p:txBody>
          <a:bodyPr lIns="90000" rIns="90000" tIns="45000" bIns="45000" anchor="t">
            <a:noAutofit/>
          </a:bodyPr>
          <a:p>
            <a:pPr>
              <a:lnSpc>
                <a:spcPts val="2534"/>
              </a:lnSpc>
              <a:buNone/>
              <a:tabLst>
                <a:tab algn="l" pos="0"/>
              </a:tabLst>
            </a:pPr>
            <a:r>
              <a:rPr b="0" lang="en-US" sz="1650" spc="-1" strike="noStrike">
                <a:solidFill>
                  <a:srgbClr val="404155"/>
                </a:solidFill>
                <a:latin typeface="Arial"/>
                <a:ea typeface="Arial"/>
              </a:rPr>
              <a:t>In our modern, hermetically sealed homes, indoor air quality deteriorates rapidly, accumulating dust, pollutants and mould that are harmful to our health.</a:t>
            </a:r>
            <a:endParaRPr b="0" lang="fr-FR" sz="1650" spc="-1" strike="noStrike">
              <a:latin typeface="Arial"/>
            </a:endParaRPr>
          </a:p>
        </p:txBody>
      </p:sp>
      <p:pic>
        <p:nvPicPr>
          <p:cNvPr id="98" name="Image 1" descr="preencoded.png"/>
          <p:cNvPicPr/>
          <p:nvPr/>
        </p:nvPicPr>
        <p:blipFill>
          <a:blip r:embed="rId2"/>
          <a:stretch/>
        </p:blipFill>
        <p:spPr>
          <a:xfrm>
            <a:off x="5722920" y="2362320"/>
            <a:ext cx="3183120" cy="1967040"/>
          </a:xfrm>
          <a:prstGeom prst="rect">
            <a:avLst/>
          </a:prstGeom>
          <a:ln w="0">
            <a:noFill/>
          </a:ln>
        </p:spPr>
      </p:pic>
      <p:sp>
        <p:nvSpPr>
          <p:cNvPr id="99" name="Text 5"/>
          <p:cNvSpPr/>
          <p:nvPr/>
        </p:nvSpPr>
        <p:spPr>
          <a:xfrm>
            <a:off x="5722920" y="4598280"/>
            <a:ext cx="3095640" cy="334800"/>
          </a:xfrm>
          <a:prstGeom prst="rect">
            <a:avLst/>
          </a:prstGeom>
          <a:noFill/>
          <a:ln w="0">
            <a:noFill/>
          </a:ln>
        </p:spPr>
        <p:style>
          <a:lnRef idx="0"/>
          <a:fillRef idx="0"/>
          <a:effectRef idx="0"/>
          <a:fontRef idx="minor"/>
        </p:style>
        <p:txBody>
          <a:bodyPr wrap="none" lIns="90000" rIns="90000" tIns="45000" bIns="45000" anchor="t">
            <a:noAutofit/>
          </a:bodyPr>
          <a:p>
            <a:pPr>
              <a:lnSpc>
                <a:spcPts val="2642"/>
              </a:lnSpc>
              <a:buNone/>
              <a:tabLst>
                <a:tab algn="l" pos="0"/>
              </a:tabLst>
            </a:pPr>
            <a:r>
              <a:rPr b="0" lang="en-US" sz="2100" spc="-1" strike="noStrike">
                <a:solidFill>
                  <a:srgbClr val="404155"/>
                </a:solidFill>
                <a:latin typeface="Arial"/>
                <a:ea typeface="Arial"/>
              </a:rPr>
              <a:t>Limited manual control</a:t>
            </a:r>
            <a:endParaRPr b="0" lang="fr-FR" sz="2100" spc="-1" strike="noStrike">
              <a:latin typeface="Arial"/>
            </a:endParaRPr>
          </a:p>
        </p:txBody>
      </p:sp>
      <p:sp>
        <p:nvSpPr>
          <p:cNvPr id="100" name="Text 6"/>
          <p:cNvSpPr/>
          <p:nvPr/>
        </p:nvSpPr>
        <p:spPr>
          <a:xfrm>
            <a:off x="5722920" y="5062320"/>
            <a:ext cx="3183120" cy="2574720"/>
          </a:xfrm>
          <a:prstGeom prst="rect">
            <a:avLst/>
          </a:prstGeom>
          <a:noFill/>
          <a:ln w="0">
            <a:noFill/>
          </a:ln>
        </p:spPr>
        <p:style>
          <a:lnRef idx="0"/>
          <a:fillRef idx="0"/>
          <a:effectRef idx="0"/>
          <a:fontRef idx="minor"/>
        </p:style>
        <p:txBody>
          <a:bodyPr lIns="90000" rIns="90000" tIns="45000" bIns="45000" anchor="t">
            <a:noAutofit/>
          </a:bodyPr>
          <a:p>
            <a:pPr>
              <a:lnSpc>
                <a:spcPts val="2534"/>
              </a:lnSpc>
              <a:buNone/>
              <a:tabLst>
                <a:tab algn="l" pos="0"/>
              </a:tabLst>
            </a:pPr>
            <a:r>
              <a:rPr b="0" lang="en-US" sz="1650" spc="-1" strike="noStrike">
                <a:solidFill>
                  <a:srgbClr val="404155"/>
                </a:solidFill>
                <a:latin typeface="Arial"/>
                <a:ea typeface="Arial"/>
              </a:rPr>
              <a:t>Traditional ventilation systems offer limited control, forcing occupants to manually adjust the air vents, to the detriment of their comfort and energy efficiency.</a:t>
            </a:r>
            <a:endParaRPr b="0" lang="fr-FR" sz="1650" spc="-1" strike="noStrike">
              <a:latin typeface="Arial"/>
            </a:endParaRPr>
          </a:p>
        </p:txBody>
      </p:sp>
      <p:pic>
        <p:nvPicPr>
          <p:cNvPr id="101" name="Image 2" descr="preencoded.png"/>
          <p:cNvPicPr/>
          <p:nvPr/>
        </p:nvPicPr>
        <p:blipFill>
          <a:blip r:embed="rId3"/>
          <a:stretch/>
        </p:blipFill>
        <p:spPr>
          <a:xfrm>
            <a:off x="9228960" y="2362320"/>
            <a:ext cx="3183120" cy="1967040"/>
          </a:xfrm>
          <a:prstGeom prst="rect">
            <a:avLst/>
          </a:prstGeom>
          <a:ln w="0">
            <a:noFill/>
          </a:ln>
        </p:spPr>
      </p:pic>
      <p:sp>
        <p:nvSpPr>
          <p:cNvPr id="102" name="Text 7"/>
          <p:cNvSpPr/>
          <p:nvPr/>
        </p:nvSpPr>
        <p:spPr>
          <a:xfrm>
            <a:off x="9228960" y="4598280"/>
            <a:ext cx="3183120" cy="669960"/>
          </a:xfrm>
          <a:prstGeom prst="rect">
            <a:avLst/>
          </a:prstGeom>
          <a:noFill/>
          <a:ln w="0">
            <a:noFill/>
          </a:ln>
        </p:spPr>
        <p:style>
          <a:lnRef idx="0"/>
          <a:fillRef idx="0"/>
          <a:effectRef idx="0"/>
          <a:fontRef idx="minor"/>
        </p:style>
        <p:txBody>
          <a:bodyPr lIns="90000" rIns="90000" tIns="45000" bIns="45000" anchor="t">
            <a:noAutofit/>
          </a:bodyPr>
          <a:p>
            <a:pPr>
              <a:lnSpc>
                <a:spcPts val="2642"/>
              </a:lnSpc>
              <a:buNone/>
              <a:tabLst>
                <a:tab algn="l" pos="0"/>
              </a:tabLst>
            </a:pPr>
            <a:r>
              <a:rPr b="0" lang="en-US" sz="2100" spc="-1" strike="noStrike">
                <a:solidFill>
                  <a:srgbClr val="404155"/>
                </a:solidFill>
                <a:latin typeface="Arial"/>
                <a:ea typeface="Arial"/>
              </a:rPr>
              <a:t>High energy costs</a:t>
            </a:r>
            <a:endParaRPr b="0" lang="fr-FR" sz="2100" spc="-1" strike="noStrike">
              <a:latin typeface="Arial"/>
            </a:endParaRPr>
          </a:p>
        </p:txBody>
      </p:sp>
      <p:sp>
        <p:nvSpPr>
          <p:cNvPr id="103" name="Text 8"/>
          <p:cNvSpPr/>
          <p:nvPr/>
        </p:nvSpPr>
        <p:spPr>
          <a:xfrm>
            <a:off x="9228960" y="5397840"/>
            <a:ext cx="3183120" cy="1931040"/>
          </a:xfrm>
          <a:prstGeom prst="rect">
            <a:avLst/>
          </a:prstGeom>
          <a:noFill/>
          <a:ln w="0">
            <a:noFill/>
          </a:ln>
        </p:spPr>
        <p:style>
          <a:lnRef idx="0"/>
          <a:fillRef idx="0"/>
          <a:effectRef idx="0"/>
          <a:fontRef idx="minor"/>
        </p:style>
        <p:txBody>
          <a:bodyPr lIns="90000" rIns="90000" tIns="45000" bIns="45000" anchor="t">
            <a:noAutofit/>
          </a:bodyPr>
          <a:p>
            <a:pPr>
              <a:lnSpc>
                <a:spcPts val="2534"/>
              </a:lnSpc>
              <a:buNone/>
              <a:tabLst>
                <a:tab algn="l" pos="0"/>
              </a:tabLst>
            </a:pPr>
            <a:r>
              <a:rPr b="0" lang="en-US" sz="1650" spc="-1" strike="noStrike">
                <a:solidFill>
                  <a:srgbClr val="404155"/>
                </a:solidFill>
                <a:latin typeface="Arial"/>
                <a:ea typeface="Arial"/>
              </a:rPr>
              <a:t>Continuous operation of ventilation systems results in high electricity bills, without guaranteeing optimal air renewal.</a:t>
            </a:r>
            <a:endParaRPr b="0" lang="fr-FR" sz="165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Shape 0"/>
          <p:cNvSpPr/>
          <p:nvPr/>
        </p:nvSpPr>
        <p:spPr>
          <a:xfrm>
            <a:off x="0" y="0"/>
            <a:ext cx="14629680" cy="8228880"/>
          </a:xfrm>
          <a:prstGeom prst="rect">
            <a:avLst/>
          </a:prstGeom>
          <a:solidFill>
            <a:srgbClr val="5c73e6"/>
          </a:solidFill>
          <a:ln w="0">
            <a:noFill/>
          </a:ln>
        </p:spPr>
        <p:style>
          <a:lnRef idx="0"/>
          <a:fillRef idx="0"/>
          <a:effectRef idx="0"/>
          <a:fontRef idx="minor"/>
        </p:style>
      </p:sp>
      <p:sp>
        <p:nvSpPr>
          <p:cNvPr id="105" name="Shape 1"/>
          <p:cNvSpPr/>
          <p:nvPr/>
        </p:nvSpPr>
        <p:spPr>
          <a:xfrm>
            <a:off x="0" y="0"/>
            <a:ext cx="14629680" cy="8228880"/>
          </a:xfrm>
          <a:prstGeom prst="rect">
            <a:avLst/>
          </a:prstGeom>
          <a:solidFill>
            <a:srgbClr val="f9f9ff"/>
          </a:solidFill>
          <a:ln w="0">
            <a:noFill/>
          </a:ln>
        </p:spPr>
        <p:style>
          <a:lnRef idx="0"/>
          <a:fillRef idx="0"/>
          <a:effectRef idx="0"/>
          <a:fontRef idx="minor"/>
        </p:style>
      </p:sp>
      <p:pic>
        <p:nvPicPr>
          <p:cNvPr id="106" name="Image 0" descr="preencoded.png"/>
          <p:cNvPicPr/>
          <p:nvPr/>
        </p:nvPicPr>
        <p:blipFill>
          <a:blip r:embed="rId1"/>
          <a:stretch/>
        </p:blipFill>
        <p:spPr>
          <a:xfrm>
            <a:off x="9144000" y="0"/>
            <a:ext cx="5485680" cy="8228880"/>
          </a:xfrm>
          <a:prstGeom prst="rect">
            <a:avLst/>
          </a:prstGeom>
          <a:ln w="0">
            <a:noFill/>
          </a:ln>
        </p:spPr>
      </p:pic>
      <p:sp>
        <p:nvSpPr>
          <p:cNvPr id="107" name="Text 2"/>
          <p:cNvSpPr/>
          <p:nvPr/>
        </p:nvSpPr>
        <p:spPr>
          <a:xfrm>
            <a:off x="833040" y="2073600"/>
            <a:ext cx="7476840" cy="2082240"/>
          </a:xfrm>
          <a:prstGeom prst="rect">
            <a:avLst/>
          </a:prstGeom>
          <a:noFill/>
          <a:ln w="0">
            <a:noFill/>
          </a:ln>
        </p:spPr>
        <p:style>
          <a:lnRef idx="0"/>
          <a:fillRef idx="0"/>
          <a:effectRef idx="0"/>
          <a:fontRef idx="minor"/>
        </p:style>
        <p:txBody>
          <a:bodyPr lIns="90000" rIns="90000" tIns="45000" bIns="45000" anchor="t">
            <a:noAutofit/>
          </a:bodyPr>
          <a:p>
            <a:pPr>
              <a:lnSpc>
                <a:spcPts val="5468"/>
              </a:lnSpc>
              <a:buNone/>
              <a:tabLst>
                <a:tab algn="l" pos="0"/>
              </a:tabLst>
            </a:pPr>
            <a:r>
              <a:rPr b="0" lang="en-US" sz="4350" spc="-1" strike="noStrike">
                <a:solidFill>
                  <a:srgbClr val="1b1b27"/>
                </a:solidFill>
                <a:latin typeface="Arial"/>
                <a:ea typeface="Arial"/>
              </a:rPr>
              <a:t>The concept: How connected CMV works</a:t>
            </a:r>
            <a:endParaRPr b="0" lang="fr-FR" sz="4350" spc="-1" strike="noStrike">
              <a:latin typeface="Arial"/>
            </a:endParaRPr>
          </a:p>
        </p:txBody>
      </p:sp>
      <p:sp>
        <p:nvSpPr>
          <p:cNvPr id="108" name="Text 3"/>
          <p:cNvSpPr/>
          <p:nvPr/>
        </p:nvSpPr>
        <p:spPr>
          <a:xfrm>
            <a:off x="833040" y="4489920"/>
            <a:ext cx="7476840" cy="1665720"/>
          </a:xfrm>
          <a:prstGeom prst="rect">
            <a:avLst/>
          </a:prstGeom>
          <a:noFill/>
          <a:ln w="0">
            <a:noFill/>
          </a:ln>
        </p:spPr>
        <p:style>
          <a:lnRef idx="0"/>
          <a:fillRef idx="0"/>
          <a:effectRef idx="0"/>
          <a:fontRef idx="minor"/>
        </p:style>
        <p:txBody>
          <a:bodyPr lIns="90000" rIns="90000" tIns="45000" bIns="45000" anchor="t">
            <a:noAutofit/>
          </a:bodyPr>
          <a:p>
            <a:pPr>
              <a:lnSpc>
                <a:spcPts val="2625"/>
              </a:lnSpc>
              <a:buNone/>
              <a:tabLst>
                <a:tab algn="l" pos="0"/>
              </a:tabLst>
            </a:pPr>
            <a:r>
              <a:rPr b="0" lang="en-US" sz="1750" spc="-1" strike="noStrike">
                <a:solidFill>
                  <a:srgbClr val="404155"/>
                </a:solidFill>
                <a:latin typeface="Arial"/>
                <a:ea typeface="Arial"/>
              </a:rPr>
              <a:t>Our connected CMV system is based on an ESP32 that collects data from sensors measuring temperature, humidity, etc. in real time. This automated system intelligently manages ventilation to maintain optimum air quality, while optimising energy consumption.</a:t>
            </a:r>
            <a:endParaRPr b="0" lang="fr-FR" sz="175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Shape 0"/>
          <p:cNvSpPr/>
          <p:nvPr/>
        </p:nvSpPr>
        <p:spPr>
          <a:xfrm>
            <a:off x="0" y="0"/>
            <a:ext cx="14629680" cy="8228880"/>
          </a:xfrm>
          <a:prstGeom prst="rect">
            <a:avLst/>
          </a:prstGeom>
          <a:solidFill>
            <a:srgbClr val="5c73e6"/>
          </a:solidFill>
          <a:ln w="0">
            <a:noFill/>
          </a:ln>
        </p:spPr>
        <p:style>
          <a:lnRef idx="0"/>
          <a:fillRef idx="0"/>
          <a:effectRef idx="0"/>
          <a:fontRef idx="minor"/>
        </p:style>
      </p:sp>
      <p:sp>
        <p:nvSpPr>
          <p:cNvPr id="110" name="Shape 1"/>
          <p:cNvSpPr/>
          <p:nvPr/>
        </p:nvSpPr>
        <p:spPr>
          <a:xfrm>
            <a:off x="0" y="0"/>
            <a:ext cx="14629680" cy="8232480"/>
          </a:xfrm>
          <a:prstGeom prst="rect">
            <a:avLst/>
          </a:prstGeom>
          <a:solidFill>
            <a:srgbClr val="f9f9ff"/>
          </a:solidFill>
          <a:ln w="0">
            <a:noFill/>
          </a:ln>
        </p:spPr>
        <p:style>
          <a:lnRef idx="0"/>
          <a:fillRef idx="0"/>
          <a:effectRef idx="0"/>
          <a:fontRef idx="minor"/>
        </p:style>
      </p:sp>
      <p:sp>
        <p:nvSpPr>
          <p:cNvPr id="111" name="Text 2"/>
          <p:cNvSpPr/>
          <p:nvPr/>
        </p:nvSpPr>
        <p:spPr>
          <a:xfrm>
            <a:off x="2311200" y="579240"/>
            <a:ext cx="10006920" cy="1316160"/>
          </a:xfrm>
          <a:prstGeom prst="rect">
            <a:avLst/>
          </a:prstGeom>
          <a:noFill/>
          <a:ln w="0">
            <a:noFill/>
          </a:ln>
        </p:spPr>
        <p:style>
          <a:lnRef idx="0"/>
          <a:fillRef idx="0"/>
          <a:effectRef idx="0"/>
          <a:fontRef idx="minor"/>
        </p:style>
        <p:txBody>
          <a:bodyPr lIns="90000" rIns="90000" tIns="45000" bIns="45000" anchor="t">
            <a:noAutofit/>
          </a:bodyPr>
          <a:p>
            <a:pPr>
              <a:lnSpc>
                <a:spcPts val="5185"/>
              </a:lnSpc>
              <a:buNone/>
              <a:tabLst>
                <a:tab algn="l" pos="0"/>
              </a:tabLst>
            </a:pPr>
            <a:r>
              <a:rPr b="0" lang="en-US" sz="4100" spc="-1" strike="noStrike">
                <a:solidFill>
                  <a:srgbClr val="1b1b27"/>
                </a:solidFill>
                <a:latin typeface="Arial"/>
                <a:ea typeface="Arial"/>
              </a:rPr>
              <a:t>The components : ESP32, sensors and other elements</a:t>
            </a:r>
            <a:endParaRPr b="0" lang="fr-FR" sz="4100" spc="-1" strike="noStrike">
              <a:latin typeface="Arial"/>
            </a:endParaRPr>
          </a:p>
        </p:txBody>
      </p:sp>
      <p:sp>
        <p:nvSpPr>
          <p:cNvPr id="112" name="Shape 3"/>
          <p:cNvSpPr/>
          <p:nvPr/>
        </p:nvSpPr>
        <p:spPr>
          <a:xfrm>
            <a:off x="2311200" y="4985640"/>
            <a:ext cx="10006920" cy="41400"/>
          </a:xfrm>
          <a:prstGeom prst="roundRect">
            <a:avLst>
              <a:gd name="adj" fmla="val 225583"/>
            </a:avLst>
          </a:prstGeom>
          <a:solidFill>
            <a:srgbClr val="b8c3df"/>
          </a:solidFill>
          <a:ln w="0">
            <a:noFill/>
          </a:ln>
        </p:spPr>
        <p:style>
          <a:lnRef idx="0"/>
          <a:fillRef idx="0"/>
          <a:effectRef idx="0"/>
          <a:fontRef idx="minor"/>
        </p:style>
      </p:sp>
      <p:sp>
        <p:nvSpPr>
          <p:cNvPr id="113" name="Shape 4"/>
          <p:cNvSpPr/>
          <p:nvPr/>
        </p:nvSpPr>
        <p:spPr>
          <a:xfrm>
            <a:off x="4739760" y="4248360"/>
            <a:ext cx="41400" cy="736560"/>
          </a:xfrm>
          <a:prstGeom prst="roundRect">
            <a:avLst>
              <a:gd name="adj" fmla="val 225583"/>
            </a:avLst>
          </a:prstGeom>
          <a:solidFill>
            <a:srgbClr val="b8c3df"/>
          </a:solidFill>
          <a:ln w="0">
            <a:noFill/>
          </a:ln>
        </p:spPr>
        <p:style>
          <a:lnRef idx="0"/>
          <a:fillRef idx="0"/>
          <a:effectRef idx="0"/>
          <a:fontRef idx="minor"/>
        </p:style>
      </p:sp>
      <p:sp>
        <p:nvSpPr>
          <p:cNvPr id="114" name="Shape 5"/>
          <p:cNvSpPr/>
          <p:nvPr/>
        </p:nvSpPr>
        <p:spPr>
          <a:xfrm>
            <a:off x="4523760" y="4748760"/>
            <a:ext cx="473400" cy="473400"/>
          </a:xfrm>
          <a:prstGeom prst="roundRect">
            <a:avLst>
              <a:gd name="adj" fmla="val 20003"/>
            </a:avLst>
          </a:prstGeom>
          <a:solidFill>
            <a:srgbClr val="d2ddf9"/>
          </a:solidFill>
          <a:ln w="7620">
            <a:solidFill>
              <a:srgbClr val="b8c3df"/>
            </a:solidFill>
            <a:round/>
          </a:ln>
        </p:spPr>
        <p:style>
          <a:lnRef idx="0"/>
          <a:fillRef idx="0"/>
          <a:effectRef idx="0"/>
          <a:fontRef idx="minor"/>
        </p:style>
      </p:sp>
      <p:sp>
        <p:nvSpPr>
          <p:cNvPr id="115" name="Text 6"/>
          <p:cNvSpPr/>
          <p:nvPr/>
        </p:nvSpPr>
        <p:spPr>
          <a:xfrm>
            <a:off x="4701240" y="4827600"/>
            <a:ext cx="117720" cy="315360"/>
          </a:xfrm>
          <a:prstGeom prst="rect">
            <a:avLst/>
          </a:prstGeom>
          <a:noFill/>
          <a:ln w="0">
            <a:noFill/>
          </a:ln>
        </p:spPr>
        <p:style>
          <a:lnRef idx="0"/>
          <a:fillRef idx="0"/>
          <a:effectRef idx="0"/>
          <a:fontRef idx="minor"/>
        </p:style>
        <p:txBody>
          <a:bodyPr wrap="none" lIns="90000" rIns="90000" tIns="45000" bIns="45000" anchor="t">
            <a:noAutofit/>
          </a:bodyPr>
          <a:p>
            <a:pPr algn="ctr">
              <a:lnSpc>
                <a:spcPts val="2489"/>
              </a:lnSpc>
              <a:buNone/>
              <a:tabLst>
                <a:tab algn="l" pos="0"/>
              </a:tabLst>
            </a:pPr>
            <a:r>
              <a:rPr b="0" lang="en-US" sz="2490" spc="-1" strike="noStrike">
                <a:solidFill>
                  <a:srgbClr val="404155"/>
                </a:solidFill>
                <a:latin typeface="Alexandria"/>
                <a:ea typeface="Alexandria"/>
              </a:rPr>
              <a:t>1</a:t>
            </a:r>
            <a:endParaRPr b="0" lang="fr-FR" sz="2490" spc="-1" strike="noStrike">
              <a:latin typeface="Arial"/>
            </a:endParaRPr>
          </a:p>
        </p:txBody>
      </p:sp>
      <p:sp>
        <p:nvSpPr>
          <p:cNvPr id="116" name="Text 7"/>
          <p:cNvSpPr/>
          <p:nvPr/>
        </p:nvSpPr>
        <p:spPr>
          <a:xfrm>
            <a:off x="3443760" y="2317680"/>
            <a:ext cx="2632680" cy="328320"/>
          </a:xfrm>
          <a:prstGeom prst="rect">
            <a:avLst/>
          </a:prstGeom>
          <a:noFill/>
          <a:ln w="0">
            <a:noFill/>
          </a:ln>
        </p:spPr>
        <p:style>
          <a:lnRef idx="0"/>
          <a:fillRef idx="0"/>
          <a:effectRef idx="0"/>
          <a:fontRef idx="minor"/>
        </p:style>
        <p:txBody>
          <a:bodyPr wrap="none" lIns="90000" rIns="90000" tIns="45000" bIns="45000" anchor="t">
            <a:noAutofit/>
          </a:bodyPr>
          <a:p>
            <a:pPr algn="ctr">
              <a:lnSpc>
                <a:spcPts val="2591"/>
              </a:lnSpc>
              <a:buNone/>
              <a:tabLst>
                <a:tab algn="l" pos="0"/>
              </a:tabLst>
            </a:pPr>
            <a:r>
              <a:rPr b="0" lang="en-US" sz="2050" spc="-1" strike="noStrike">
                <a:solidFill>
                  <a:srgbClr val="404155"/>
                </a:solidFill>
                <a:latin typeface="Alexandria"/>
                <a:ea typeface="DejaVu Sans"/>
              </a:rPr>
              <a:t>ESP32</a:t>
            </a:r>
            <a:endParaRPr b="0" lang="fr-FR" sz="2050" spc="-1" strike="noStrike">
              <a:latin typeface="Arial"/>
            </a:endParaRPr>
          </a:p>
        </p:txBody>
      </p:sp>
      <p:sp>
        <p:nvSpPr>
          <p:cNvPr id="117" name="Text 8"/>
          <p:cNvSpPr/>
          <p:nvPr/>
        </p:nvSpPr>
        <p:spPr>
          <a:xfrm>
            <a:off x="2522160" y="2773080"/>
            <a:ext cx="4476600" cy="1263600"/>
          </a:xfrm>
          <a:prstGeom prst="rect">
            <a:avLst/>
          </a:prstGeom>
          <a:noFill/>
          <a:ln w="0">
            <a:noFill/>
          </a:ln>
        </p:spPr>
        <p:style>
          <a:lnRef idx="0"/>
          <a:fillRef idx="0"/>
          <a:effectRef idx="0"/>
          <a:fontRef idx="minor"/>
        </p:style>
        <p:txBody>
          <a:bodyPr lIns="90000" rIns="90000" tIns="45000" bIns="45000" anchor="t">
            <a:noAutofit/>
          </a:bodyPr>
          <a:p>
            <a:pPr algn="ctr">
              <a:lnSpc>
                <a:spcPts val="2489"/>
              </a:lnSpc>
              <a:buNone/>
              <a:tabLst>
                <a:tab algn="l" pos="0"/>
              </a:tabLst>
            </a:pPr>
            <a:r>
              <a:rPr b="0" lang="en-US" sz="1650" spc="-1" strike="noStrike">
                <a:solidFill>
                  <a:srgbClr val="404155"/>
                </a:solidFill>
                <a:latin typeface="Arial"/>
                <a:ea typeface="Arial"/>
              </a:rPr>
              <a:t>The heart of our system, ESP32, is a compact, versatile microcontroller that provides intelligent ventilation management.</a:t>
            </a:r>
            <a:endParaRPr b="0" lang="fr-FR" sz="1650" spc="-1" strike="noStrike">
              <a:latin typeface="Arial"/>
            </a:endParaRPr>
          </a:p>
        </p:txBody>
      </p:sp>
      <p:sp>
        <p:nvSpPr>
          <p:cNvPr id="118" name="Shape 9"/>
          <p:cNvSpPr/>
          <p:nvPr/>
        </p:nvSpPr>
        <p:spPr>
          <a:xfrm>
            <a:off x="7293960" y="4985640"/>
            <a:ext cx="41400" cy="736560"/>
          </a:xfrm>
          <a:prstGeom prst="roundRect">
            <a:avLst>
              <a:gd name="adj" fmla="val 225583"/>
            </a:avLst>
          </a:prstGeom>
          <a:solidFill>
            <a:srgbClr val="b8c3df"/>
          </a:solidFill>
          <a:ln w="0">
            <a:noFill/>
          </a:ln>
        </p:spPr>
        <p:style>
          <a:lnRef idx="0"/>
          <a:fillRef idx="0"/>
          <a:effectRef idx="0"/>
          <a:fontRef idx="minor"/>
        </p:style>
      </p:sp>
      <p:sp>
        <p:nvSpPr>
          <p:cNvPr id="119" name="Shape 10"/>
          <p:cNvSpPr/>
          <p:nvPr/>
        </p:nvSpPr>
        <p:spPr>
          <a:xfrm>
            <a:off x="7078320" y="4748760"/>
            <a:ext cx="473400" cy="473400"/>
          </a:xfrm>
          <a:prstGeom prst="roundRect">
            <a:avLst>
              <a:gd name="adj" fmla="val 20003"/>
            </a:avLst>
          </a:prstGeom>
          <a:solidFill>
            <a:srgbClr val="d2ddf9"/>
          </a:solidFill>
          <a:ln w="7620">
            <a:solidFill>
              <a:srgbClr val="b8c3df"/>
            </a:solidFill>
            <a:round/>
          </a:ln>
        </p:spPr>
        <p:style>
          <a:lnRef idx="0"/>
          <a:fillRef idx="0"/>
          <a:effectRef idx="0"/>
          <a:fontRef idx="minor"/>
        </p:style>
      </p:sp>
      <p:sp>
        <p:nvSpPr>
          <p:cNvPr id="120" name="Text 11"/>
          <p:cNvSpPr/>
          <p:nvPr/>
        </p:nvSpPr>
        <p:spPr>
          <a:xfrm>
            <a:off x="7222680" y="4827600"/>
            <a:ext cx="184320" cy="315360"/>
          </a:xfrm>
          <a:prstGeom prst="rect">
            <a:avLst/>
          </a:prstGeom>
          <a:noFill/>
          <a:ln w="0">
            <a:noFill/>
          </a:ln>
        </p:spPr>
        <p:style>
          <a:lnRef idx="0"/>
          <a:fillRef idx="0"/>
          <a:effectRef idx="0"/>
          <a:fontRef idx="minor"/>
        </p:style>
        <p:txBody>
          <a:bodyPr wrap="none" lIns="90000" rIns="90000" tIns="45000" bIns="45000" anchor="t">
            <a:noAutofit/>
          </a:bodyPr>
          <a:p>
            <a:pPr algn="ctr">
              <a:lnSpc>
                <a:spcPts val="2489"/>
              </a:lnSpc>
              <a:buNone/>
              <a:tabLst>
                <a:tab algn="l" pos="0"/>
              </a:tabLst>
            </a:pPr>
            <a:r>
              <a:rPr b="0" lang="en-US" sz="2490" spc="-1" strike="noStrike">
                <a:solidFill>
                  <a:srgbClr val="404155"/>
                </a:solidFill>
                <a:latin typeface="Alexandria"/>
                <a:ea typeface="Alexandria"/>
              </a:rPr>
              <a:t>2</a:t>
            </a:r>
            <a:endParaRPr b="0" lang="fr-FR" sz="2490" spc="-1" strike="noStrike">
              <a:latin typeface="Arial"/>
            </a:endParaRPr>
          </a:p>
        </p:txBody>
      </p:sp>
      <p:sp>
        <p:nvSpPr>
          <p:cNvPr id="121" name="Text 12"/>
          <p:cNvSpPr/>
          <p:nvPr/>
        </p:nvSpPr>
        <p:spPr>
          <a:xfrm>
            <a:off x="5998320" y="5933880"/>
            <a:ext cx="2632680" cy="328320"/>
          </a:xfrm>
          <a:prstGeom prst="rect">
            <a:avLst/>
          </a:prstGeom>
          <a:noFill/>
          <a:ln w="0">
            <a:noFill/>
          </a:ln>
        </p:spPr>
        <p:style>
          <a:lnRef idx="0"/>
          <a:fillRef idx="0"/>
          <a:effectRef idx="0"/>
          <a:fontRef idx="minor"/>
        </p:style>
        <p:txBody>
          <a:bodyPr wrap="none" lIns="90000" rIns="90000" tIns="45000" bIns="45000" anchor="t">
            <a:noAutofit/>
          </a:bodyPr>
          <a:p>
            <a:pPr algn="ctr">
              <a:lnSpc>
                <a:spcPts val="2591"/>
              </a:lnSpc>
              <a:buNone/>
              <a:tabLst>
                <a:tab algn="l" pos="0"/>
              </a:tabLst>
            </a:pPr>
            <a:r>
              <a:rPr b="0" lang="en-US" sz="2070" spc="-1" strike="noStrike">
                <a:solidFill>
                  <a:srgbClr val="404155"/>
                </a:solidFill>
                <a:latin typeface="Alexandria"/>
                <a:ea typeface="Alexandria"/>
              </a:rPr>
              <a:t>Capteurs</a:t>
            </a:r>
            <a:endParaRPr b="0" lang="fr-FR" sz="2070" spc="-1" strike="noStrike">
              <a:latin typeface="Arial"/>
            </a:endParaRPr>
          </a:p>
        </p:txBody>
      </p:sp>
      <p:sp>
        <p:nvSpPr>
          <p:cNvPr id="122" name="Text 13"/>
          <p:cNvSpPr/>
          <p:nvPr/>
        </p:nvSpPr>
        <p:spPr>
          <a:xfrm>
            <a:off x="5076360" y="6389280"/>
            <a:ext cx="4476600" cy="1263600"/>
          </a:xfrm>
          <a:prstGeom prst="rect">
            <a:avLst/>
          </a:prstGeom>
          <a:noFill/>
          <a:ln w="0">
            <a:noFill/>
          </a:ln>
        </p:spPr>
        <p:style>
          <a:lnRef idx="0"/>
          <a:fillRef idx="0"/>
          <a:effectRef idx="0"/>
          <a:fontRef idx="minor"/>
        </p:style>
        <p:txBody>
          <a:bodyPr lIns="90000" rIns="90000" tIns="45000" bIns="45000" anchor="t">
            <a:noAutofit/>
          </a:bodyPr>
          <a:p>
            <a:pPr algn="ctr">
              <a:lnSpc>
                <a:spcPts val="2489"/>
              </a:lnSpc>
              <a:buNone/>
              <a:tabLst>
                <a:tab algn="l" pos="0"/>
              </a:tabLst>
            </a:pPr>
            <a:r>
              <a:rPr b="0" lang="en-US" sz="1650" spc="-1" strike="noStrike">
                <a:solidFill>
                  <a:srgbClr val="404155"/>
                </a:solidFill>
                <a:latin typeface="Arial"/>
                <a:ea typeface="Arial"/>
              </a:rPr>
              <a:t>Sensors for humidity, temperature, CO2 and fine particles are connected to lESP32 to continuously monitor air quality.</a:t>
            </a:r>
            <a:endParaRPr b="0" lang="fr-FR" sz="1650" spc="-1" strike="noStrike">
              <a:latin typeface="Arial"/>
            </a:endParaRPr>
          </a:p>
        </p:txBody>
      </p:sp>
      <p:sp>
        <p:nvSpPr>
          <p:cNvPr id="123" name="Shape 14"/>
          <p:cNvSpPr/>
          <p:nvPr/>
        </p:nvSpPr>
        <p:spPr>
          <a:xfrm>
            <a:off x="9848520" y="4248360"/>
            <a:ext cx="41400" cy="736560"/>
          </a:xfrm>
          <a:prstGeom prst="roundRect">
            <a:avLst>
              <a:gd name="adj" fmla="val 225583"/>
            </a:avLst>
          </a:prstGeom>
          <a:solidFill>
            <a:srgbClr val="b8c3df"/>
          </a:solidFill>
          <a:ln w="0">
            <a:noFill/>
          </a:ln>
        </p:spPr>
        <p:style>
          <a:lnRef idx="0"/>
          <a:fillRef idx="0"/>
          <a:effectRef idx="0"/>
          <a:fontRef idx="minor"/>
        </p:style>
      </p:sp>
      <p:sp>
        <p:nvSpPr>
          <p:cNvPr id="124" name="Shape 15"/>
          <p:cNvSpPr/>
          <p:nvPr/>
        </p:nvSpPr>
        <p:spPr>
          <a:xfrm>
            <a:off x="9632880" y="4748760"/>
            <a:ext cx="473400" cy="473400"/>
          </a:xfrm>
          <a:prstGeom prst="roundRect">
            <a:avLst>
              <a:gd name="adj" fmla="val 20003"/>
            </a:avLst>
          </a:prstGeom>
          <a:solidFill>
            <a:srgbClr val="d2ddf9"/>
          </a:solidFill>
          <a:ln w="7620">
            <a:solidFill>
              <a:srgbClr val="b8c3df"/>
            </a:solidFill>
            <a:round/>
          </a:ln>
        </p:spPr>
        <p:style>
          <a:lnRef idx="0"/>
          <a:fillRef idx="0"/>
          <a:effectRef idx="0"/>
          <a:fontRef idx="minor"/>
        </p:style>
      </p:sp>
      <p:sp>
        <p:nvSpPr>
          <p:cNvPr id="125" name="Text 16"/>
          <p:cNvSpPr/>
          <p:nvPr/>
        </p:nvSpPr>
        <p:spPr>
          <a:xfrm>
            <a:off x="9776520" y="4827600"/>
            <a:ext cx="185400" cy="315360"/>
          </a:xfrm>
          <a:prstGeom prst="rect">
            <a:avLst/>
          </a:prstGeom>
          <a:noFill/>
          <a:ln w="0">
            <a:noFill/>
          </a:ln>
        </p:spPr>
        <p:style>
          <a:lnRef idx="0"/>
          <a:fillRef idx="0"/>
          <a:effectRef idx="0"/>
          <a:fontRef idx="minor"/>
        </p:style>
        <p:txBody>
          <a:bodyPr wrap="none" lIns="90000" rIns="90000" tIns="45000" bIns="45000" anchor="t">
            <a:noAutofit/>
          </a:bodyPr>
          <a:p>
            <a:pPr algn="ctr">
              <a:lnSpc>
                <a:spcPts val="2489"/>
              </a:lnSpc>
              <a:buNone/>
              <a:tabLst>
                <a:tab algn="l" pos="0"/>
              </a:tabLst>
            </a:pPr>
            <a:r>
              <a:rPr b="0" lang="en-US" sz="2490" spc="-1" strike="noStrike">
                <a:solidFill>
                  <a:srgbClr val="404155"/>
                </a:solidFill>
                <a:latin typeface="Alexandria"/>
                <a:ea typeface="Alexandria"/>
              </a:rPr>
              <a:t>3</a:t>
            </a:r>
            <a:endParaRPr b="0" lang="fr-FR" sz="2490" spc="-1" strike="noStrike">
              <a:latin typeface="Arial"/>
            </a:endParaRPr>
          </a:p>
        </p:txBody>
      </p:sp>
      <p:sp>
        <p:nvSpPr>
          <p:cNvPr id="126" name="Text 17"/>
          <p:cNvSpPr/>
          <p:nvPr/>
        </p:nvSpPr>
        <p:spPr>
          <a:xfrm>
            <a:off x="8477280" y="2317680"/>
            <a:ext cx="2783880" cy="328320"/>
          </a:xfrm>
          <a:prstGeom prst="rect">
            <a:avLst/>
          </a:prstGeom>
          <a:noFill/>
          <a:ln w="0">
            <a:noFill/>
          </a:ln>
        </p:spPr>
        <p:style>
          <a:lnRef idx="0"/>
          <a:fillRef idx="0"/>
          <a:effectRef idx="0"/>
          <a:fontRef idx="minor"/>
        </p:style>
        <p:txBody>
          <a:bodyPr wrap="none" lIns="90000" rIns="90000" tIns="45000" bIns="45000" anchor="t">
            <a:noAutofit/>
          </a:bodyPr>
          <a:p>
            <a:pPr algn="ctr">
              <a:lnSpc>
                <a:spcPts val="2591"/>
              </a:lnSpc>
              <a:buNone/>
              <a:tabLst>
                <a:tab algn="l" pos="0"/>
              </a:tabLst>
            </a:pPr>
            <a:r>
              <a:rPr b="0" lang="en-US" sz="2070" spc="-1" strike="noStrike">
                <a:solidFill>
                  <a:srgbClr val="404155"/>
                </a:solidFill>
                <a:latin typeface="Alexandria"/>
                <a:ea typeface="Alexandria"/>
              </a:rPr>
              <a:t>Composants annexes</a:t>
            </a:r>
            <a:endParaRPr b="0" lang="fr-FR" sz="2070" spc="-1" strike="noStrike">
              <a:latin typeface="Arial"/>
            </a:endParaRPr>
          </a:p>
        </p:txBody>
      </p:sp>
      <p:sp>
        <p:nvSpPr>
          <p:cNvPr id="127" name="Text 18"/>
          <p:cNvSpPr/>
          <p:nvPr/>
        </p:nvSpPr>
        <p:spPr>
          <a:xfrm>
            <a:off x="7630920" y="2773080"/>
            <a:ext cx="4476600" cy="1263600"/>
          </a:xfrm>
          <a:prstGeom prst="rect">
            <a:avLst/>
          </a:prstGeom>
          <a:noFill/>
          <a:ln w="0">
            <a:noFill/>
          </a:ln>
        </p:spPr>
        <p:style>
          <a:lnRef idx="0"/>
          <a:fillRef idx="0"/>
          <a:effectRef idx="0"/>
          <a:fontRef idx="minor"/>
        </p:style>
        <p:txBody>
          <a:bodyPr lIns="90000" rIns="90000" tIns="45000" bIns="45000" anchor="t">
            <a:noAutofit/>
          </a:bodyPr>
          <a:p>
            <a:pPr algn="ctr">
              <a:lnSpc>
                <a:spcPts val="2489"/>
              </a:lnSpc>
              <a:buNone/>
              <a:tabLst>
                <a:tab algn="l" pos="0"/>
              </a:tabLst>
            </a:pPr>
            <a:r>
              <a:rPr b="0" lang="en-US" sz="1650" spc="-1" strike="noStrike">
                <a:solidFill>
                  <a:srgbClr val="404155"/>
                </a:solidFill>
                <a:latin typeface="Arial"/>
                <a:ea typeface="Arial"/>
              </a:rPr>
              <a:t>Motors, relays, displays and other elements complete the system to enable precise control of airflow and display of data.</a:t>
            </a:r>
            <a:endParaRPr b="0" lang="fr-FR" sz="165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PlaceHolder 1"/>
          <p:cNvSpPr>
            <a:spLocks noGrp="1"/>
          </p:cNvSpPr>
          <p:nvPr>
            <p:ph type="title"/>
          </p:nvPr>
        </p:nvSpPr>
        <p:spPr>
          <a:xfrm>
            <a:off x="1686960" y="14400"/>
            <a:ext cx="12211200" cy="1250640"/>
          </a:xfrm>
          <a:prstGeom prst="rect">
            <a:avLst/>
          </a:prstGeom>
          <a:noFill/>
          <a:ln w="0">
            <a:noFill/>
          </a:ln>
        </p:spPr>
        <p:txBody>
          <a:bodyPr lIns="0" rIns="0" tIns="0" bIns="0" anchor="ctr">
            <a:noAutofit/>
          </a:bodyPr>
          <a:p>
            <a:pPr>
              <a:lnSpc>
                <a:spcPct val="90000"/>
              </a:lnSpc>
              <a:buNone/>
            </a:pPr>
            <a:r>
              <a:rPr b="0" lang="fr-FR" sz="4400" spc="-1" strike="noStrike">
                <a:solidFill>
                  <a:srgbClr val="000000"/>
                </a:solidFill>
                <a:latin typeface="Arial"/>
                <a:ea typeface="Arial"/>
              </a:rPr>
              <a:t>Spécifications des capteurs et actionneur :</a:t>
            </a:r>
            <a:endParaRPr b="0" lang="fr-FR" sz="4400" spc="-1" strike="noStrike">
              <a:solidFill>
                <a:srgbClr val="000000"/>
              </a:solidFill>
              <a:latin typeface="Arial"/>
            </a:endParaRPr>
          </a:p>
        </p:txBody>
      </p:sp>
      <p:sp>
        <p:nvSpPr>
          <p:cNvPr id="129" name="PlaceHolder 2"/>
          <p:cNvSpPr>
            <a:spLocks noGrp="1"/>
          </p:cNvSpPr>
          <p:nvPr>
            <p:ph type="subTitle"/>
          </p:nvPr>
        </p:nvSpPr>
        <p:spPr>
          <a:xfrm>
            <a:off x="731520" y="1011240"/>
            <a:ext cx="13166640" cy="6778440"/>
          </a:xfrm>
          <a:prstGeom prst="rect">
            <a:avLst/>
          </a:prstGeom>
          <a:noFill/>
          <a:ln w="0">
            <a:noFill/>
          </a:ln>
        </p:spPr>
        <p:txBody>
          <a:bodyPr lIns="0" rIns="0" tIns="0" bIns="0" anchor="ctr">
            <a:noAutofit/>
          </a:bodyPr>
          <a:p>
            <a:pPr>
              <a:lnSpc>
                <a:spcPct val="90000"/>
              </a:lnSpc>
              <a:spcBef>
                <a:spcPts val="1001"/>
              </a:spcBef>
              <a:buNone/>
              <a:tabLst>
                <a:tab algn="l" pos="0"/>
              </a:tabLst>
            </a:pPr>
            <a:endParaRPr b="0" lang="fr-FR" sz="2800" spc="-1" strike="noStrike">
              <a:latin typeface="Arial"/>
            </a:endParaRPr>
          </a:p>
          <a:p>
            <a:pPr marL="228600" indent="-228600">
              <a:lnSpc>
                <a:spcPct val="90000"/>
              </a:lnSpc>
              <a:spcBef>
                <a:spcPts val="1001"/>
              </a:spcBef>
              <a:buClr>
                <a:srgbClr val="000000"/>
              </a:buClr>
              <a:buFont typeface="Arial"/>
              <a:buChar char="•"/>
              <a:tabLst>
                <a:tab algn="l" pos="0"/>
              </a:tabLst>
            </a:pPr>
            <a:r>
              <a:rPr b="1" lang="fr-FR" sz="2800" spc="-1" strike="noStrike">
                <a:solidFill>
                  <a:srgbClr val="000000"/>
                </a:solidFill>
                <a:latin typeface="Arial"/>
                <a:ea typeface="Arial"/>
              </a:rPr>
              <a:t>ESP32 :</a:t>
            </a:r>
            <a:endParaRPr b="0" lang="fr-FR" sz="2800" spc="-1" strike="noStrike">
              <a:latin typeface="Arial"/>
            </a:endParaRPr>
          </a:p>
          <a:p>
            <a:pPr lvl="1" marL="685800" indent="-228600">
              <a:lnSpc>
                <a:spcPct val="90000"/>
              </a:lnSpc>
              <a:spcBef>
                <a:spcPts val="499"/>
              </a:spcBef>
              <a:buClr>
                <a:srgbClr val="000000"/>
              </a:buClr>
              <a:buFont typeface="Arial"/>
              <a:buChar char="•"/>
              <a:tabLst>
                <a:tab algn="l" pos="0"/>
              </a:tabLst>
            </a:pPr>
            <a:r>
              <a:rPr b="0" lang="fr-FR" sz="2400" spc="-1" strike="noStrike">
                <a:solidFill>
                  <a:srgbClr val="000000"/>
                </a:solidFill>
                <a:latin typeface="Arial"/>
                <a:ea typeface="Arial"/>
              </a:rPr>
              <a:t>Microcontrôleur avec Wi-Fi et Bluetooth intégrés.</a:t>
            </a:r>
            <a:endParaRPr b="0" lang="fr-FR" sz="2400" spc="-1" strike="noStrike">
              <a:latin typeface="Arial"/>
            </a:endParaRPr>
          </a:p>
          <a:p>
            <a:pPr lvl="1" marL="685800" indent="-228600">
              <a:lnSpc>
                <a:spcPct val="90000"/>
              </a:lnSpc>
              <a:spcBef>
                <a:spcPts val="499"/>
              </a:spcBef>
              <a:buClr>
                <a:srgbClr val="000000"/>
              </a:buClr>
              <a:buFont typeface="Arial"/>
              <a:buChar char="•"/>
              <a:tabLst>
                <a:tab algn="l" pos="0"/>
              </a:tabLst>
            </a:pPr>
            <a:r>
              <a:rPr b="0" lang="fr-FR" sz="2400" spc="-1" strike="noStrike">
                <a:solidFill>
                  <a:srgbClr val="000000"/>
                </a:solidFill>
                <a:latin typeface="Arial"/>
                <a:ea typeface="Arial"/>
              </a:rPr>
              <a:t>Caractéristiques : Processeur double cœur, plusieurs broches GPIO.</a:t>
            </a:r>
            <a:endParaRPr b="0" lang="fr-FR" sz="2400" spc="-1" strike="noStrike">
              <a:latin typeface="Arial"/>
            </a:endParaRPr>
          </a:p>
          <a:p>
            <a:pPr marL="228600" indent="-228600">
              <a:lnSpc>
                <a:spcPct val="90000"/>
              </a:lnSpc>
              <a:spcBef>
                <a:spcPts val="1001"/>
              </a:spcBef>
              <a:buClr>
                <a:srgbClr val="000000"/>
              </a:buClr>
              <a:buFont typeface="Arial"/>
              <a:buChar char="•"/>
              <a:tabLst>
                <a:tab algn="l" pos="0"/>
              </a:tabLst>
            </a:pPr>
            <a:r>
              <a:rPr b="1" lang="fr-FR" sz="2800" spc="-1" strike="noStrike">
                <a:solidFill>
                  <a:srgbClr val="000000"/>
                </a:solidFill>
                <a:latin typeface="Arial"/>
                <a:ea typeface="Arial"/>
              </a:rPr>
              <a:t>Buzzer IoT :</a:t>
            </a:r>
            <a:endParaRPr b="0" lang="fr-FR" sz="2800" spc="-1" strike="noStrike">
              <a:latin typeface="Arial"/>
            </a:endParaRPr>
          </a:p>
          <a:p>
            <a:pPr lvl="1" marL="685800" indent="-228600">
              <a:lnSpc>
                <a:spcPct val="90000"/>
              </a:lnSpc>
              <a:spcBef>
                <a:spcPts val="499"/>
              </a:spcBef>
              <a:buClr>
                <a:srgbClr val="000000"/>
              </a:buClr>
              <a:buFont typeface="Arial"/>
              <a:buChar char="•"/>
              <a:tabLst>
                <a:tab algn="l" pos="0"/>
              </a:tabLst>
            </a:pPr>
            <a:r>
              <a:rPr b="0" lang="fr-FR" sz="2400" spc="-1" strike="noStrike">
                <a:solidFill>
                  <a:srgbClr val="000000"/>
                </a:solidFill>
                <a:latin typeface="Arial"/>
                <a:ea typeface="Arial"/>
              </a:rPr>
              <a:t>Dispositif électronique qui produit du son pour les alarmes ou notifications.</a:t>
            </a:r>
            <a:endParaRPr b="0" lang="fr-FR" sz="2400" spc="-1" strike="noStrike">
              <a:latin typeface="Arial"/>
            </a:endParaRPr>
          </a:p>
          <a:p>
            <a:pPr lvl="1" marL="685800" indent="-228600">
              <a:lnSpc>
                <a:spcPct val="90000"/>
              </a:lnSpc>
              <a:spcBef>
                <a:spcPts val="499"/>
              </a:spcBef>
              <a:buClr>
                <a:srgbClr val="000000"/>
              </a:buClr>
              <a:buFont typeface="Arial"/>
              <a:buChar char="•"/>
              <a:tabLst>
                <a:tab algn="l" pos="0"/>
              </a:tabLst>
            </a:pPr>
            <a:r>
              <a:rPr b="0" lang="fr-FR" sz="2400" spc="-1" strike="noStrike">
                <a:solidFill>
                  <a:srgbClr val="000000"/>
                </a:solidFill>
                <a:latin typeface="Arial"/>
                <a:ea typeface="Arial"/>
              </a:rPr>
              <a:t>Caractéristiques : Fonctionne à 3.3V à 5V, niveau sonore modéré.</a:t>
            </a:r>
            <a:endParaRPr b="0" lang="fr-FR" sz="2400" spc="-1" strike="noStrike">
              <a:latin typeface="Arial"/>
            </a:endParaRPr>
          </a:p>
          <a:p>
            <a:pPr marL="228600" indent="-228600">
              <a:lnSpc>
                <a:spcPct val="90000"/>
              </a:lnSpc>
              <a:spcBef>
                <a:spcPts val="1001"/>
              </a:spcBef>
              <a:buClr>
                <a:srgbClr val="000000"/>
              </a:buClr>
              <a:buFont typeface="Arial"/>
              <a:buChar char="•"/>
              <a:tabLst>
                <a:tab algn="l" pos="0"/>
              </a:tabLst>
            </a:pPr>
            <a:r>
              <a:rPr b="1" lang="fr-FR" sz="2800" spc="-1" strike="noStrike">
                <a:solidFill>
                  <a:srgbClr val="000000"/>
                </a:solidFill>
                <a:latin typeface="Arial"/>
                <a:ea typeface="Arial"/>
              </a:rPr>
              <a:t>LEDs :</a:t>
            </a:r>
            <a:endParaRPr b="0" lang="fr-FR" sz="2800" spc="-1" strike="noStrike">
              <a:latin typeface="Arial"/>
            </a:endParaRPr>
          </a:p>
          <a:p>
            <a:pPr lvl="1" marL="685800" indent="-228600">
              <a:lnSpc>
                <a:spcPct val="90000"/>
              </a:lnSpc>
              <a:spcBef>
                <a:spcPts val="499"/>
              </a:spcBef>
              <a:buClr>
                <a:srgbClr val="000000"/>
              </a:buClr>
              <a:buFont typeface="Arial"/>
              <a:buChar char="•"/>
              <a:tabLst>
                <a:tab algn="l" pos="0"/>
              </a:tabLst>
            </a:pPr>
            <a:r>
              <a:rPr b="0" lang="fr-FR" sz="2400" spc="-1" strike="noStrike">
                <a:solidFill>
                  <a:srgbClr val="000000"/>
                </a:solidFill>
                <a:latin typeface="Arial"/>
                <a:ea typeface="Arial"/>
              </a:rPr>
              <a:t>Diodes électroluminescentes pour les indicateurs d'état.</a:t>
            </a:r>
            <a:endParaRPr b="0" lang="fr-FR" sz="2400" spc="-1" strike="noStrike">
              <a:latin typeface="Arial"/>
            </a:endParaRPr>
          </a:p>
          <a:p>
            <a:pPr lvl="1" marL="685800" indent="-228600">
              <a:lnSpc>
                <a:spcPct val="90000"/>
              </a:lnSpc>
              <a:spcBef>
                <a:spcPts val="499"/>
              </a:spcBef>
              <a:buClr>
                <a:srgbClr val="000000"/>
              </a:buClr>
              <a:buFont typeface="Arial"/>
              <a:buChar char="•"/>
              <a:tabLst>
                <a:tab algn="l" pos="0"/>
              </a:tabLst>
            </a:pPr>
            <a:r>
              <a:rPr b="0" lang="fr-FR" sz="2400" spc="-1" strike="noStrike">
                <a:solidFill>
                  <a:srgbClr val="000000"/>
                </a:solidFill>
                <a:latin typeface="Arial"/>
                <a:ea typeface="Arial"/>
              </a:rPr>
              <a:t>Caractéristiques : Disponibles en couleur unique, fonctionnent à basse tension.</a:t>
            </a:r>
            <a:endParaRPr b="0" lang="fr-FR" sz="2400" spc="-1" strike="noStrike">
              <a:latin typeface="Arial"/>
            </a:endParaRPr>
          </a:p>
          <a:p>
            <a:pPr marL="228600" indent="-228600">
              <a:lnSpc>
                <a:spcPct val="90000"/>
              </a:lnSpc>
              <a:spcBef>
                <a:spcPts val="1001"/>
              </a:spcBef>
              <a:buClr>
                <a:srgbClr val="000000"/>
              </a:buClr>
              <a:buFont typeface="Arial"/>
              <a:buChar char="•"/>
              <a:tabLst>
                <a:tab algn="l" pos="0"/>
              </a:tabLst>
            </a:pPr>
            <a:r>
              <a:rPr b="1" lang="fr-FR" sz="2800" spc="-1" strike="noStrike">
                <a:solidFill>
                  <a:srgbClr val="000000"/>
                </a:solidFill>
                <a:latin typeface="Arial"/>
                <a:ea typeface="Arial"/>
              </a:rPr>
              <a:t>Capteur de température et d'humidité :</a:t>
            </a:r>
            <a:endParaRPr b="0" lang="fr-FR" sz="2800" spc="-1" strike="noStrike">
              <a:latin typeface="Arial"/>
            </a:endParaRPr>
          </a:p>
          <a:p>
            <a:pPr lvl="1" marL="685800" indent="-228600">
              <a:lnSpc>
                <a:spcPct val="90000"/>
              </a:lnSpc>
              <a:spcBef>
                <a:spcPts val="499"/>
              </a:spcBef>
              <a:buClr>
                <a:srgbClr val="000000"/>
              </a:buClr>
              <a:buFont typeface="Arial"/>
              <a:buChar char="•"/>
              <a:tabLst>
                <a:tab algn="l" pos="0"/>
              </a:tabLst>
            </a:pPr>
            <a:r>
              <a:rPr b="0" lang="fr-FR" sz="2400" spc="-1" strike="noStrike">
                <a:solidFill>
                  <a:srgbClr val="000000"/>
                </a:solidFill>
                <a:latin typeface="Arial"/>
                <a:ea typeface="Arial"/>
              </a:rPr>
              <a:t>Mesure la température ambiante et l'humidité relative.</a:t>
            </a:r>
            <a:endParaRPr b="0" lang="fr-FR" sz="2400" spc="-1" strike="noStrike">
              <a:latin typeface="Arial"/>
            </a:endParaRPr>
          </a:p>
          <a:p>
            <a:pPr lvl="1" marL="685800" indent="-228600">
              <a:lnSpc>
                <a:spcPct val="90000"/>
              </a:lnSpc>
              <a:spcBef>
                <a:spcPts val="499"/>
              </a:spcBef>
              <a:buClr>
                <a:srgbClr val="000000"/>
              </a:buClr>
              <a:buFont typeface="Arial"/>
              <a:buChar char="•"/>
              <a:tabLst>
                <a:tab algn="l" pos="0"/>
              </a:tabLst>
            </a:pPr>
            <a:r>
              <a:rPr b="0" lang="fr-FR" sz="2400" spc="-1" strike="noStrike">
                <a:solidFill>
                  <a:srgbClr val="000000"/>
                </a:solidFill>
                <a:latin typeface="Arial"/>
                <a:ea typeface="Arial"/>
              </a:rPr>
              <a:t>Exemple de modèle : DHT22 </a:t>
            </a:r>
            <a:endParaRPr b="0" lang="fr-FR" sz="2400" spc="-1" strike="noStrike">
              <a:latin typeface="Arial"/>
            </a:endParaRPr>
          </a:p>
          <a:p>
            <a:pPr>
              <a:lnSpc>
                <a:spcPct val="90000"/>
              </a:lnSpc>
              <a:spcBef>
                <a:spcPts val="1001"/>
              </a:spcBef>
              <a:buNone/>
              <a:tabLst>
                <a:tab algn="l" pos="0"/>
              </a:tabLst>
            </a:pPr>
            <a:endParaRPr b="0" lang="fr-FR" sz="28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Shape 0"/>
          <p:cNvSpPr/>
          <p:nvPr/>
        </p:nvSpPr>
        <p:spPr>
          <a:xfrm>
            <a:off x="0" y="0"/>
            <a:ext cx="14629680" cy="8228880"/>
          </a:xfrm>
          <a:prstGeom prst="rect">
            <a:avLst/>
          </a:prstGeom>
          <a:solidFill>
            <a:srgbClr val="5c73e6"/>
          </a:solidFill>
          <a:ln w="0">
            <a:noFill/>
          </a:ln>
        </p:spPr>
        <p:style>
          <a:lnRef idx="0"/>
          <a:fillRef idx="0"/>
          <a:effectRef idx="0"/>
          <a:fontRef idx="minor"/>
        </p:style>
      </p:sp>
      <p:sp>
        <p:nvSpPr>
          <p:cNvPr id="131" name="Shape 1"/>
          <p:cNvSpPr/>
          <p:nvPr/>
        </p:nvSpPr>
        <p:spPr>
          <a:xfrm>
            <a:off x="0" y="0"/>
            <a:ext cx="14629680" cy="8229600"/>
          </a:xfrm>
          <a:prstGeom prst="rect">
            <a:avLst/>
          </a:prstGeom>
          <a:solidFill>
            <a:srgbClr val="f9f9ff"/>
          </a:solidFill>
          <a:ln w="0">
            <a:noFill/>
          </a:ln>
        </p:spPr>
        <p:style>
          <a:lnRef idx="0"/>
          <a:fillRef idx="0"/>
          <a:effectRef idx="0"/>
          <a:fontRef idx="minor"/>
        </p:style>
      </p:sp>
      <p:sp>
        <p:nvSpPr>
          <p:cNvPr id="132" name="Text 2"/>
          <p:cNvSpPr/>
          <p:nvPr/>
        </p:nvSpPr>
        <p:spPr>
          <a:xfrm>
            <a:off x="3592440" y="430920"/>
            <a:ext cx="7444440" cy="978840"/>
          </a:xfrm>
          <a:prstGeom prst="rect">
            <a:avLst/>
          </a:prstGeom>
          <a:noFill/>
          <a:ln w="0">
            <a:noFill/>
          </a:ln>
        </p:spPr>
        <p:style>
          <a:lnRef idx="0"/>
          <a:fillRef idx="0"/>
          <a:effectRef idx="0"/>
          <a:fontRef idx="minor"/>
        </p:style>
        <p:txBody>
          <a:bodyPr lIns="90000" rIns="90000" tIns="45000" bIns="45000" anchor="t">
            <a:noAutofit/>
          </a:bodyPr>
          <a:p>
            <a:pPr>
              <a:lnSpc>
                <a:spcPts val="3858"/>
              </a:lnSpc>
              <a:buNone/>
              <a:tabLst>
                <a:tab algn="l" pos="0"/>
              </a:tabLst>
            </a:pPr>
            <a:r>
              <a:rPr b="0" lang="en-US" sz="3050" spc="-1" strike="noStrike">
                <a:solidFill>
                  <a:srgbClr val="1b1b27"/>
                </a:solidFill>
                <a:latin typeface="Alexandria"/>
                <a:ea typeface="Alexandria"/>
              </a:rPr>
              <a:t>La programmation : Code  pour la gestion de la VMC</a:t>
            </a:r>
            <a:endParaRPr b="0" lang="fr-FR" sz="3050" spc="-1" strike="noStrike">
              <a:latin typeface="Arial"/>
            </a:endParaRPr>
          </a:p>
        </p:txBody>
      </p:sp>
      <p:sp>
        <p:nvSpPr>
          <p:cNvPr id="133" name="Shape 3"/>
          <p:cNvSpPr/>
          <p:nvPr/>
        </p:nvSpPr>
        <p:spPr>
          <a:xfrm>
            <a:off x="3592440" y="1723680"/>
            <a:ext cx="929880" cy="1121400"/>
          </a:xfrm>
          <a:prstGeom prst="roundRect">
            <a:avLst>
              <a:gd name="adj" fmla="val 7580"/>
            </a:avLst>
          </a:prstGeom>
          <a:solidFill>
            <a:srgbClr val="d2ddf9"/>
          </a:solidFill>
          <a:ln w="7620">
            <a:solidFill>
              <a:srgbClr val="b8c3df"/>
            </a:solidFill>
            <a:round/>
          </a:ln>
        </p:spPr>
        <p:style>
          <a:lnRef idx="0"/>
          <a:fillRef idx="0"/>
          <a:effectRef idx="0"/>
          <a:fontRef idx="minor"/>
        </p:style>
      </p:sp>
      <p:sp>
        <p:nvSpPr>
          <p:cNvPr id="134" name="Text 4"/>
          <p:cNvSpPr/>
          <p:nvPr/>
        </p:nvSpPr>
        <p:spPr>
          <a:xfrm>
            <a:off x="3756600" y="2138040"/>
            <a:ext cx="72720" cy="293400"/>
          </a:xfrm>
          <a:prstGeom prst="rect">
            <a:avLst/>
          </a:prstGeom>
          <a:noFill/>
          <a:ln w="0">
            <a:noFill/>
          </a:ln>
        </p:spPr>
        <p:style>
          <a:lnRef idx="0"/>
          <a:fillRef idx="0"/>
          <a:effectRef idx="0"/>
          <a:fontRef idx="minor"/>
        </p:style>
        <p:txBody>
          <a:bodyPr wrap="none" lIns="90000" rIns="90000" tIns="45000" bIns="45000" anchor="t">
            <a:noAutofit/>
          </a:bodyPr>
          <a:p>
            <a:pPr algn="ctr">
              <a:lnSpc>
                <a:spcPts val="2313"/>
              </a:lnSpc>
              <a:buNone/>
              <a:tabLst>
                <a:tab algn="l" pos="0"/>
              </a:tabLst>
            </a:pPr>
            <a:r>
              <a:rPr b="0" lang="en-US" sz="1540" spc="-1" strike="noStrike">
                <a:solidFill>
                  <a:srgbClr val="404155"/>
                </a:solidFill>
                <a:latin typeface="Alexandria"/>
                <a:ea typeface="Alexandria"/>
              </a:rPr>
              <a:t>1</a:t>
            </a:r>
            <a:endParaRPr b="0" lang="fr-FR" sz="1540" spc="-1" strike="noStrike">
              <a:latin typeface="Arial"/>
            </a:endParaRPr>
          </a:p>
        </p:txBody>
      </p:sp>
      <p:sp>
        <p:nvSpPr>
          <p:cNvPr id="135" name="Text 5"/>
          <p:cNvSpPr/>
          <p:nvPr/>
        </p:nvSpPr>
        <p:spPr>
          <a:xfrm>
            <a:off x="4679640" y="1880640"/>
            <a:ext cx="2075040" cy="244080"/>
          </a:xfrm>
          <a:prstGeom prst="rect">
            <a:avLst/>
          </a:prstGeom>
          <a:noFill/>
          <a:ln w="0">
            <a:noFill/>
          </a:ln>
        </p:spPr>
        <p:style>
          <a:lnRef idx="0"/>
          <a:fillRef idx="0"/>
          <a:effectRef idx="0"/>
          <a:fontRef idx="minor"/>
        </p:style>
        <p:txBody>
          <a:bodyPr wrap="none" lIns="90000" rIns="90000" tIns="45000" bIns="45000" anchor="t">
            <a:noAutofit/>
          </a:bodyPr>
          <a:p>
            <a:pPr>
              <a:lnSpc>
                <a:spcPts val="1928"/>
              </a:lnSpc>
              <a:buNone/>
              <a:tabLst>
                <a:tab algn="l" pos="0"/>
              </a:tabLst>
            </a:pPr>
            <a:r>
              <a:rPr b="0" lang="en-US" sz="1540" spc="-1" strike="noStrike">
                <a:solidFill>
                  <a:srgbClr val="404155"/>
                </a:solidFill>
                <a:latin typeface="Alexandria"/>
                <a:ea typeface="Alexandria"/>
              </a:rPr>
              <a:t>Collecte des données</a:t>
            </a:r>
            <a:endParaRPr b="0" lang="fr-FR" sz="1540" spc="-1" strike="noStrike">
              <a:latin typeface="Arial"/>
            </a:endParaRPr>
          </a:p>
        </p:txBody>
      </p:sp>
      <p:sp>
        <p:nvSpPr>
          <p:cNvPr id="136" name="Text 6"/>
          <p:cNvSpPr/>
          <p:nvPr/>
        </p:nvSpPr>
        <p:spPr>
          <a:xfrm>
            <a:off x="4679640" y="2219400"/>
            <a:ext cx="6200640" cy="469440"/>
          </a:xfrm>
          <a:prstGeom prst="rect">
            <a:avLst/>
          </a:prstGeom>
          <a:noFill/>
          <a:ln w="0">
            <a:noFill/>
          </a:ln>
        </p:spPr>
        <p:style>
          <a:lnRef idx="0"/>
          <a:fillRef idx="0"/>
          <a:effectRef idx="0"/>
          <a:fontRef idx="minor"/>
        </p:style>
        <p:txBody>
          <a:bodyPr lIns="90000" rIns="90000" tIns="45000" bIns="45000" anchor="t">
            <a:noAutofit/>
          </a:bodyPr>
          <a:p>
            <a:pPr>
              <a:lnSpc>
                <a:spcPts val="1851"/>
              </a:lnSpc>
              <a:buNone/>
              <a:tabLst>
                <a:tab algn="l" pos="0"/>
              </a:tabLst>
            </a:pPr>
            <a:r>
              <a:rPr b="0" lang="en-US" sz="1200" spc="-1" strike="noStrike">
                <a:solidFill>
                  <a:srgbClr val="404155"/>
                </a:solidFill>
                <a:latin typeface="Arial"/>
                <a:ea typeface="Arial"/>
              </a:rPr>
              <a:t>Le LESP32 lit en continu la température, l'humidité et d'autres capteurs.</a:t>
            </a:r>
            <a:endParaRPr b="0" lang="fr-FR" sz="1200" spc="-1" strike="noStrike">
              <a:latin typeface="Arial"/>
            </a:endParaRPr>
          </a:p>
        </p:txBody>
      </p:sp>
      <p:sp>
        <p:nvSpPr>
          <p:cNvPr id="137" name="Shape 7"/>
          <p:cNvSpPr/>
          <p:nvPr/>
        </p:nvSpPr>
        <p:spPr>
          <a:xfrm>
            <a:off x="4601520" y="2830320"/>
            <a:ext cx="6357240" cy="14760"/>
          </a:xfrm>
          <a:prstGeom prst="roundRect">
            <a:avLst>
              <a:gd name="adj" fmla="val 450500"/>
            </a:avLst>
          </a:prstGeom>
          <a:solidFill>
            <a:srgbClr val="b8c3df"/>
          </a:solidFill>
          <a:ln w="0">
            <a:noFill/>
          </a:ln>
        </p:spPr>
        <p:style>
          <a:lnRef idx="0"/>
          <a:fillRef idx="0"/>
          <a:effectRef idx="0"/>
          <a:fontRef idx="minor"/>
        </p:style>
      </p:sp>
      <p:sp>
        <p:nvSpPr>
          <p:cNvPr id="138" name="Shape 8"/>
          <p:cNvSpPr/>
          <p:nvPr/>
        </p:nvSpPr>
        <p:spPr>
          <a:xfrm>
            <a:off x="3592440" y="2924280"/>
            <a:ext cx="1860480" cy="1121400"/>
          </a:xfrm>
          <a:prstGeom prst="roundRect">
            <a:avLst>
              <a:gd name="adj" fmla="val 6285"/>
            </a:avLst>
          </a:prstGeom>
          <a:solidFill>
            <a:srgbClr val="d2ddf9"/>
          </a:solidFill>
          <a:ln w="7620">
            <a:solidFill>
              <a:srgbClr val="b8c3df"/>
            </a:solidFill>
            <a:round/>
          </a:ln>
        </p:spPr>
        <p:style>
          <a:lnRef idx="0"/>
          <a:fillRef idx="0"/>
          <a:effectRef idx="0"/>
          <a:fontRef idx="minor"/>
        </p:style>
      </p:sp>
      <p:sp>
        <p:nvSpPr>
          <p:cNvPr id="139" name="Text 9"/>
          <p:cNvSpPr/>
          <p:nvPr/>
        </p:nvSpPr>
        <p:spPr>
          <a:xfrm>
            <a:off x="3756600" y="3338640"/>
            <a:ext cx="113760" cy="293400"/>
          </a:xfrm>
          <a:prstGeom prst="rect">
            <a:avLst/>
          </a:prstGeom>
          <a:noFill/>
          <a:ln w="0">
            <a:noFill/>
          </a:ln>
        </p:spPr>
        <p:style>
          <a:lnRef idx="0"/>
          <a:fillRef idx="0"/>
          <a:effectRef idx="0"/>
          <a:fontRef idx="minor"/>
        </p:style>
        <p:txBody>
          <a:bodyPr wrap="none" lIns="90000" rIns="90000" tIns="45000" bIns="45000" anchor="t">
            <a:noAutofit/>
          </a:bodyPr>
          <a:p>
            <a:pPr algn="ctr">
              <a:lnSpc>
                <a:spcPts val="2313"/>
              </a:lnSpc>
              <a:buNone/>
              <a:tabLst>
                <a:tab algn="l" pos="0"/>
              </a:tabLst>
            </a:pPr>
            <a:r>
              <a:rPr b="0" lang="en-US" sz="1540" spc="-1" strike="noStrike">
                <a:solidFill>
                  <a:srgbClr val="404155"/>
                </a:solidFill>
                <a:latin typeface="Alexandria"/>
                <a:ea typeface="Alexandria"/>
              </a:rPr>
              <a:t>2</a:t>
            </a:r>
            <a:endParaRPr b="0" lang="fr-FR" sz="1540" spc="-1" strike="noStrike">
              <a:latin typeface="Arial"/>
            </a:endParaRPr>
          </a:p>
        </p:txBody>
      </p:sp>
      <p:sp>
        <p:nvSpPr>
          <p:cNvPr id="140" name="Text 10"/>
          <p:cNvSpPr/>
          <p:nvPr/>
        </p:nvSpPr>
        <p:spPr>
          <a:xfrm>
            <a:off x="5610600" y="3081240"/>
            <a:ext cx="2041200" cy="244080"/>
          </a:xfrm>
          <a:prstGeom prst="rect">
            <a:avLst/>
          </a:prstGeom>
          <a:noFill/>
          <a:ln w="0">
            <a:noFill/>
          </a:ln>
        </p:spPr>
        <p:style>
          <a:lnRef idx="0"/>
          <a:fillRef idx="0"/>
          <a:effectRef idx="0"/>
          <a:fontRef idx="minor"/>
        </p:style>
        <p:txBody>
          <a:bodyPr wrap="none" lIns="90000" rIns="90000" tIns="45000" bIns="45000" anchor="t">
            <a:noAutofit/>
          </a:bodyPr>
          <a:p>
            <a:pPr>
              <a:lnSpc>
                <a:spcPts val="1928"/>
              </a:lnSpc>
              <a:buNone/>
              <a:tabLst>
                <a:tab algn="l" pos="0"/>
              </a:tabLst>
            </a:pPr>
            <a:r>
              <a:rPr b="0" lang="en-US" sz="1540" spc="-1" strike="noStrike">
                <a:solidFill>
                  <a:srgbClr val="404155"/>
                </a:solidFill>
                <a:latin typeface="Alexandria"/>
                <a:ea typeface="Alexandria"/>
              </a:rPr>
              <a:t>Analyse des données</a:t>
            </a:r>
            <a:endParaRPr b="0" lang="fr-FR" sz="1540" spc="-1" strike="noStrike">
              <a:latin typeface="Arial"/>
            </a:endParaRPr>
          </a:p>
        </p:txBody>
      </p:sp>
      <p:sp>
        <p:nvSpPr>
          <p:cNvPr id="141" name="Text 11"/>
          <p:cNvSpPr/>
          <p:nvPr/>
        </p:nvSpPr>
        <p:spPr>
          <a:xfrm>
            <a:off x="5610600" y="3420000"/>
            <a:ext cx="5270040" cy="469440"/>
          </a:xfrm>
          <a:prstGeom prst="rect">
            <a:avLst/>
          </a:prstGeom>
          <a:noFill/>
          <a:ln w="0">
            <a:noFill/>
          </a:ln>
        </p:spPr>
        <p:style>
          <a:lnRef idx="0"/>
          <a:fillRef idx="0"/>
          <a:effectRef idx="0"/>
          <a:fontRef idx="minor"/>
        </p:style>
        <p:txBody>
          <a:bodyPr lIns="90000" rIns="90000" tIns="45000" bIns="45000" anchor="t">
            <a:noAutofit/>
          </a:bodyPr>
          <a:p>
            <a:pPr>
              <a:lnSpc>
                <a:spcPts val="1851"/>
              </a:lnSpc>
              <a:buNone/>
              <a:tabLst>
                <a:tab algn="l" pos="0"/>
              </a:tabLst>
            </a:pPr>
            <a:r>
              <a:rPr b="0" lang="en-US" sz="1240" spc="-1" strike="noStrike">
                <a:solidFill>
                  <a:srgbClr val="404155"/>
                </a:solidFill>
                <a:latin typeface="Nobile"/>
                <a:ea typeface="Nobile"/>
              </a:rPr>
              <a:t>Un algorithme intelligent traite ces données pour déterminer les besoins de ventilation.</a:t>
            </a:r>
            <a:endParaRPr b="0" lang="fr-FR" sz="1240" spc="-1" strike="noStrike">
              <a:latin typeface="Arial"/>
            </a:endParaRPr>
          </a:p>
        </p:txBody>
      </p:sp>
      <p:sp>
        <p:nvSpPr>
          <p:cNvPr id="142" name="Shape 12"/>
          <p:cNvSpPr/>
          <p:nvPr/>
        </p:nvSpPr>
        <p:spPr>
          <a:xfrm>
            <a:off x="5532120" y="4030920"/>
            <a:ext cx="5426640" cy="14760"/>
          </a:xfrm>
          <a:prstGeom prst="roundRect">
            <a:avLst>
              <a:gd name="adj" fmla="val 450500"/>
            </a:avLst>
          </a:prstGeom>
          <a:solidFill>
            <a:srgbClr val="b8c3df"/>
          </a:solidFill>
          <a:ln w="0">
            <a:noFill/>
          </a:ln>
        </p:spPr>
        <p:style>
          <a:lnRef idx="0"/>
          <a:fillRef idx="0"/>
          <a:effectRef idx="0"/>
          <a:fontRef idx="minor"/>
        </p:style>
      </p:sp>
      <p:sp>
        <p:nvSpPr>
          <p:cNvPr id="143" name="Shape 13"/>
          <p:cNvSpPr/>
          <p:nvPr/>
        </p:nvSpPr>
        <p:spPr>
          <a:xfrm>
            <a:off x="3592440" y="4124880"/>
            <a:ext cx="2791080" cy="1121400"/>
          </a:xfrm>
          <a:prstGeom prst="roundRect">
            <a:avLst>
              <a:gd name="adj" fmla="val 6285"/>
            </a:avLst>
          </a:prstGeom>
          <a:solidFill>
            <a:srgbClr val="d2ddf9"/>
          </a:solidFill>
          <a:ln w="7620">
            <a:solidFill>
              <a:srgbClr val="b8c3df"/>
            </a:solidFill>
            <a:round/>
          </a:ln>
        </p:spPr>
        <p:style>
          <a:lnRef idx="0"/>
          <a:fillRef idx="0"/>
          <a:effectRef idx="0"/>
          <a:fontRef idx="minor"/>
        </p:style>
      </p:sp>
      <p:sp>
        <p:nvSpPr>
          <p:cNvPr id="144" name="Text 14"/>
          <p:cNvSpPr/>
          <p:nvPr/>
        </p:nvSpPr>
        <p:spPr>
          <a:xfrm>
            <a:off x="3756600" y="4539240"/>
            <a:ext cx="114480" cy="293400"/>
          </a:xfrm>
          <a:prstGeom prst="rect">
            <a:avLst/>
          </a:prstGeom>
          <a:noFill/>
          <a:ln w="0">
            <a:noFill/>
          </a:ln>
        </p:spPr>
        <p:style>
          <a:lnRef idx="0"/>
          <a:fillRef idx="0"/>
          <a:effectRef idx="0"/>
          <a:fontRef idx="minor"/>
        </p:style>
        <p:txBody>
          <a:bodyPr wrap="none" lIns="90000" rIns="90000" tIns="45000" bIns="45000" anchor="t">
            <a:noAutofit/>
          </a:bodyPr>
          <a:p>
            <a:pPr algn="ctr">
              <a:lnSpc>
                <a:spcPts val="2313"/>
              </a:lnSpc>
              <a:buNone/>
              <a:tabLst>
                <a:tab algn="l" pos="0"/>
              </a:tabLst>
            </a:pPr>
            <a:r>
              <a:rPr b="0" lang="en-US" sz="1540" spc="-1" strike="noStrike">
                <a:solidFill>
                  <a:srgbClr val="404155"/>
                </a:solidFill>
                <a:latin typeface="Alexandria"/>
                <a:ea typeface="Alexandria"/>
              </a:rPr>
              <a:t>3</a:t>
            </a:r>
            <a:endParaRPr b="0" lang="fr-FR" sz="1540" spc="-1" strike="noStrike">
              <a:latin typeface="Arial"/>
            </a:endParaRPr>
          </a:p>
        </p:txBody>
      </p:sp>
      <p:sp>
        <p:nvSpPr>
          <p:cNvPr id="145" name="Text 15"/>
          <p:cNvSpPr/>
          <p:nvPr/>
        </p:nvSpPr>
        <p:spPr>
          <a:xfrm>
            <a:off x="6541200" y="4281840"/>
            <a:ext cx="2456640" cy="244080"/>
          </a:xfrm>
          <a:prstGeom prst="rect">
            <a:avLst/>
          </a:prstGeom>
          <a:noFill/>
          <a:ln w="0">
            <a:noFill/>
          </a:ln>
        </p:spPr>
        <p:style>
          <a:lnRef idx="0"/>
          <a:fillRef idx="0"/>
          <a:effectRef idx="0"/>
          <a:fontRef idx="minor"/>
        </p:style>
        <p:txBody>
          <a:bodyPr wrap="none" lIns="90000" rIns="90000" tIns="45000" bIns="45000" anchor="t">
            <a:noAutofit/>
          </a:bodyPr>
          <a:p>
            <a:pPr>
              <a:lnSpc>
                <a:spcPts val="1928"/>
              </a:lnSpc>
              <a:buNone/>
              <a:tabLst>
                <a:tab algn="l" pos="0"/>
              </a:tabLst>
            </a:pPr>
            <a:r>
              <a:rPr b="0" lang="en-US" sz="1540" spc="-1" strike="noStrike">
                <a:solidFill>
                  <a:srgbClr val="404155"/>
                </a:solidFill>
                <a:latin typeface="Alexandria"/>
                <a:ea typeface="Alexandria"/>
              </a:rPr>
              <a:t>Contrôle de la ventilation</a:t>
            </a:r>
            <a:endParaRPr b="0" lang="fr-FR" sz="1540" spc="-1" strike="noStrike">
              <a:latin typeface="Arial"/>
            </a:endParaRPr>
          </a:p>
        </p:txBody>
      </p:sp>
      <p:sp>
        <p:nvSpPr>
          <p:cNvPr id="146" name="Text 16"/>
          <p:cNvSpPr/>
          <p:nvPr/>
        </p:nvSpPr>
        <p:spPr>
          <a:xfrm>
            <a:off x="6541200" y="4620600"/>
            <a:ext cx="4339440" cy="469440"/>
          </a:xfrm>
          <a:prstGeom prst="rect">
            <a:avLst/>
          </a:prstGeom>
          <a:noFill/>
          <a:ln w="0">
            <a:noFill/>
          </a:ln>
        </p:spPr>
        <p:style>
          <a:lnRef idx="0"/>
          <a:fillRef idx="0"/>
          <a:effectRef idx="0"/>
          <a:fontRef idx="minor"/>
        </p:style>
        <p:txBody>
          <a:bodyPr lIns="90000" rIns="90000" tIns="45000" bIns="45000" anchor="t">
            <a:noAutofit/>
          </a:bodyPr>
          <a:p>
            <a:pPr>
              <a:lnSpc>
                <a:spcPts val="1851"/>
              </a:lnSpc>
              <a:buNone/>
              <a:tabLst>
                <a:tab algn="l" pos="0"/>
              </a:tabLst>
            </a:pPr>
            <a:r>
              <a:rPr b="0" lang="en-US" sz="1200" spc="-1" strike="noStrike">
                <a:solidFill>
                  <a:srgbClr val="404155"/>
                </a:solidFill>
                <a:latin typeface="Nobile"/>
                <a:ea typeface="Nobile"/>
              </a:rPr>
              <a:t>ESP32 ajuste la vitesse des moteurs pour maintenir une qualité d'air optimale.</a:t>
            </a:r>
            <a:endParaRPr b="0" lang="fr-FR" sz="1200" spc="-1" strike="noStrike">
              <a:latin typeface="Arial"/>
            </a:endParaRPr>
          </a:p>
        </p:txBody>
      </p:sp>
      <p:sp>
        <p:nvSpPr>
          <p:cNvPr id="147" name="Shape 17"/>
          <p:cNvSpPr/>
          <p:nvPr/>
        </p:nvSpPr>
        <p:spPr>
          <a:xfrm>
            <a:off x="6462720" y="5231520"/>
            <a:ext cx="4496040" cy="14760"/>
          </a:xfrm>
          <a:prstGeom prst="roundRect">
            <a:avLst>
              <a:gd name="adj" fmla="val 450500"/>
            </a:avLst>
          </a:prstGeom>
          <a:solidFill>
            <a:srgbClr val="b8c3df"/>
          </a:solidFill>
          <a:ln w="0">
            <a:noFill/>
          </a:ln>
        </p:spPr>
        <p:style>
          <a:lnRef idx="0"/>
          <a:fillRef idx="0"/>
          <a:effectRef idx="0"/>
          <a:fontRef idx="minor"/>
        </p:style>
      </p:sp>
      <p:sp>
        <p:nvSpPr>
          <p:cNvPr id="148" name="Shape 18"/>
          <p:cNvSpPr/>
          <p:nvPr/>
        </p:nvSpPr>
        <p:spPr>
          <a:xfrm>
            <a:off x="3592440" y="5325840"/>
            <a:ext cx="3722040" cy="1356480"/>
          </a:xfrm>
          <a:prstGeom prst="roundRect">
            <a:avLst>
              <a:gd name="adj" fmla="val 5197"/>
            </a:avLst>
          </a:prstGeom>
          <a:solidFill>
            <a:srgbClr val="d2ddf9"/>
          </a:solidFill>
          <a:ln w="7620">
            <a:solidFill>
              <a:srgbClr val="b8c3df"/>
            </a:solidFill>
            <a:round/>
          </a:ln>
        </p:spPr>
        <p:style>
          <a:lnRef idx="0"/>
          <a:fillRef idx="0"/>
          <a:effectRef idx="0"/>
          <a:fontRef idx="minor"/>
        </p:style>
      </p:sp>
      <p:sp>
        <p:nvSpPr>
          <p:cNvPr id="149" name="Text 19"/>
          <p:cNvSpPr/>
          <p:nvPr/>
        </p:nvSpPr>
        <p:spPr>
          <a:xfrm>
            <a:off x="3756600" y="5857200"/>
            <a:ext cx="116280" cy="293400"/>
          </a:xfrm>
          <a:prstGeom prst="rect">
            <a:avLst/>
          </a:prstGeom>
          <a:noFill/>
          <a:ln w="0">
            <a:noFill/>
          </a:ln>
        </p:spPr>
        <p:style>
          <a:lnRef idx="0"/>
          <a:fillRef idx="0"/>
          <a:effectRef idx="0"/>
          <a:fontRef idx="minor"/>
        </p:style>
        <p:txBody>
          <a:bodyPr wrap="none" lIns="90000" rIns="90000" tIns="45000" bIns="45000" anchor="t">
            <a:noAutofit/>
          </a:bodyPr>
          <a:p>
            <a:pPr algn="ctr">
              <a:lnSpc>
                <a:spcPts val="2313"/>
              </a:lnSpc>
              <a:buNone/>
              <a:tabLst>
                <a:tab algn="l" pos="0"/>
              </a:tabLst>
            </a:pPr>
            <a:r>
              <a:rPr b="0" lang="en-US" sz="1540" spc="-1" strike="noStrike">
                <a:solidFill>
                  <a:srgbClr val="404155"/>
                </a:solidFill>
                <a:latin typeface="Alexandria"/>
                <a:ea typeface="Alexandria"/>
              </a:rPr>
              <a:t>4</a:t>
            </a:r>
            <a:endParaRPr b="0" lang="fr-FR" sz="1540" spc="-1" strike="noStrike">
              <a:latin typeface="Arial"/>
            </a:endParaRPr>
          </a:p>
        </p:txBody>
      </p:sp>
      <p:sp>
        <p:nvSpPr>
          <p:cNvPr id="150" name="Text 20"/>
          <p:cNvSpPr/>
          <p:nvPr/>
        </p:nvSpPr>
        <p:spPr>
          <a:xfrm>
            <a:off x="7471800" y="5482440"/>
            <a:ext cx="2523600" cy="244080"/>
          </a:xfrm>
          <a:prstGeom prst="rect">
            <a:avLst/>
          </a:prstGeom>
          <a:noFill/>
          <a:ln w="0">
            <a:noFill/>
          </a:ln>
        </p:spPr>
        <p:style>
          <a:lnRef idx="0"/>
          <a:fillRef idx="0"/>
          <a:effectRef idx="0"/>
          <a:fontRef idx="minor"/>
        </p:style>
        <p:txBody>
          <a:bodyPr wrap="none" lIns="90000" rIns="90000" tIns="45000" bIns="45000" anchor="t">
            <a:noAutofit/>
          </a:bodyPr>
          <a:p>
            <a:pPr>
              <a:lnSpc>
                <a:spcPts val="1928"/>
              </a:lnSpc>
              <a:buNone/>
              <a:tabLst>
                <a:tab algn="l" pos="0"/>
              </a:tabLst>
            </a:pPr>
            <a:r>
              <a:rPr b="0" lang="en-US" sz="1540" spc="-1" strike="noStrike">
                <a:solidFill>
                  <a:srgbClr val="404155"/>
                </a:solidFill>
                <a:latin typeface="Alexandria"/>
                <a:ea typeface="Alexandria"/>
              </a:rPr>
              <a:t>Optimisation énergétique</a:t>
            </a:r>
            <a:endParaRPr b="0" lang="fr-FR" sz="1540" spc="-1" strike="noStrike">
              <a:latin typeface="Arial"/>
            </a:endParaRPr>
          </a:p>
        </p:txBody>
      </p:sp>
      <p:sp>
        <p:nvSpPr>
          <p:cNvPr id="151" name="Text 21"/>
          <p:cNvSpPr/>
          <p:nvPr/>
        </p:nvSpPr>
        <p:spPr>
          <a:xfrm>
            <a:off x="7471800" y="5821200"/>
            <a:ext cx="3408480" cy="704520"/>
          </a:xfrm>
          <a:prstGeom prst="rect">
            <a:avLst/>
          </a:prstGeom>
          <a:noFill/>
          <a:ln w="0">
            <a:noFill/>
          </a:ln>
        </p:spPr>
        <p:style>
          <a:lnRef idx="0"/>
          <a:fillRef idx="0"/>
          <a:effectRef idx="0"/>
          <a:fontRef idx="minor"/>
        </p:style>
        <p:txBody>
          <a:bodyPr lIns="90000" rIns="90000" tIns="45000" bIns="45000" anchor="t">
            <a:noAutofit/>
          </a:bodyPr>
          <a:p>
            <a:pPr>
              <a:lnSpc>
                <a:spcPts val="1851"/>
              </a:lnSpc>
              <a:buNone/>
              <a:tabLst>
                <a:tab algn="l" pos="0"/>
              </a:tabLst>
            </a:pPr>
            <a:r>
              <a:rPr b="0" lang="en-US" sz="1240" spc="-1" strike="noStrike">
                <a:solidFill>
                  <a:srgbClr val="404155"/>
                </a:solidFill>
                <a:latin typeface="Nobile"/>
                <a:ea typeface="Nobile"/>
              </a:rPr>
              <a:t>Le système minimise la consommation électrique tout en assurant un renouvellement d'air efficace.</a:t>
            </a:r>
            <a:endParaRPr b="0" lang="fr-FR" sz="1240" spc="-1" strike="noStrike">
              <a:latin typeface="Arial"/>
            </a:endParaRPr>
          </a:p>
        </p:txBody>
      </p:sp>
      <p:sp>
        <p:nvSpPr>
          <p:cNvPr id="152" name="Text 22"/>
          <p:cNvSpPr/>
          <p:nvPr/>
        </p:nvSpPr>
        <p:spPr>
          <a:xfrm>
            <a:off x="3592440" y="6859440"/>
            <a:ext cx="7444440" cy="939240"/>
          </a:xfrm>
          <a:prstGeom prst="rect">
            <a:avLst/>
          </a:prstGeom>
          <a:noFill/>
          <a:ln w="0">
            <a:noFill/>
          </a:ln>
        </p:spPr>
        <p:style>
          <a:lnRef idx="0"/>
          <a:fillRef idx="0"/>
          <a:effectRef idx="0"/>
          <a:fontRef idx="minor"/>
        </p:style>
        <p:txBody>
          <a:bodyPr lIns="90000" rIns="90000" tIns="45000" bIns="45000" anchor="t">
            <a:noAutofit/>
          </a:bodyPr>
          <a:p>
            <a:pPr>
              <a:lnSpc>
                <a:spcPts val="1851"/>
              </a:lnSpc>
              <a:buNone/>
              <a:tabLst>
                <a:tab algn="l" pos="0"/>
              </a:tabLst>
            </a:pPr>
            <a:r>
              <a:rPr b="0" lang="en-US" sz="1200" spc="-1" strike="noStrike">
                <a:solidFill>
                  <a:srgbClr val="404155"/>
                </a:solidFill>
                <a:latin typeface="Nobile"/>
                <a:ea typeface="Nobile"/>
              </a:rPr>
              <a:t>Le code ESP qui pilote notre système de VMC connectée est la clé de voûte de notre innovation. Il collecte en temps réel les données des capteurs, les analyse pour déterminer les besoins de ventilation, et contrôle intelligemment les moteurs afin d'optimiser à la fois la qualité de l'air et la consommation d'énergie.</a:t>
            </a:r>
            <a:endParaRPr b="0" lang="fr-FR" sz="12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Shape 0"/>
          <p:cNvSpPr/>
          <p:nvPr/>
        </p:nvSpPr>
        <p:spPr>
          <a:xfrm>
            <a:off x="0" y="0"/>
            <a:ext cx="14629680" cy="8228880"/>
          </a:xfrm>
          <a:prstGeom prst="rect">
            <a:avLst/>
          </a:prstGeom>
          <a:solidFill>
            <a:srgbClr val="5c73e6"/>
          </a:solidFill>
          <a:ln w="0">
            <a:noFill/>
          </a:ln>
        </p:spPr>
        <p:style>
          <a:lnRef idx="0"/>
          <a:fillRef idx="0"/>
          <a:effectRef idx="0"/>
          <a:fontRef idx="minor"/>
        </p:style>
      </p:sp>
      <p:sp>
        <p:nvSpPr>
          <p:cNvPr id="154" name="Shape 1"/>
          <p:cNvSpPr/>
          <p:nvPr/>
        </p:nvSpPr>
        <p:spPr>
          <a:xfrm>
            <a:off x="0" y="0"/>
            <a:ext cx="14629680" cy="8228880"/>
          </a:xfrm>
          <a:prstGeom prst="rect">
            <a:avLst/>
          </a:prstGeom>
          <a:solidFill>
            <a:srgbClr val="f9f9ff"/>
          </a:solidFill>
          <a:ln w="0">
            <a:noFill/>
          </a:ln>
        </p:spPr>
        <p:style>
          <a:lnRef idx="0"/>
          <a:fillRef idx="0"/>
          <a:effectRef idx="0"/>
          <a:fontRef idx="minor"/>
        </p:style>
      </p:sp>
      <p:pic>
        <p:nvPicPr>
          <p:cNvPr id="155" name="Image 0" descr="preencoded.png"/>
          <p:cNvPicPr/>
          <p:nvPr/>
        </p:nvPicPr>
        <p:blipFill>
          <a:blip r:embed="rId1"/>
          <a:stretch/>
        </p:blipFill>
        <p:spPr>
          <a:xfrm>
            <a:off x="9144000" y="0"/>
            <a:ext cx="5485680" cy="8228880"/>
          </a:xfrm>
          <a:prstGeom prst="rect">
            <a:avLst/>
          </a:prstGeom>
          <a:ln w="0">
            <a:noFill/>
          </a:ln>
        </p:spPr>
      </p:pic>
      <p:sp>
        <p:nvSpPr>
          <p:cNvPr id="156" name="Text 2"/>
          <p:cNvSpPr/>
          <p:nvPr/>
        </p:nvSpPr>
        <p:spPr>
          <a:xfrm>
            <a:off x="833040" y="1629000"/>
            <a:ext cx="7476840" cy="1388160"/>
          </a:xfrm>
          <a:prstGeom prst="rect">
            <a:avLst/>
          </a:prstGeom>
          <a:noFill/>
          <a:ln w="0">
            <a:noFill/>
          </a:ln>
        </p:spPr>
        <p:style>
          <a:lnRef idx="0"/>
          <a:fillRef idx="0"/>
          <a:effectRef idx="0"/>
          <a:fontRef idx="minor"/>
        </p:style>
        <p:txBody>
          <a:bodyPr lIns="90000" rIns="90000" tIns="45000" bIns="45000" anchor="t">
            <a:noAutofit/>
          </a:bodyPr>
          <a:p>
            <a:pPr>
              <a:lnSpc>
                <a:spcPts val="5468"/>
              </a:lnSpc>
              <a:buNone/>
              <a:tabLst>
                <a:tab algn="l" pos="0"/>
              </a:tabLst>
            </a:pPr>
            <a:r>
              <a:rPr b="0" lang="en-US" sz="4370" spc="-1" strike="noStrike">
                <a:solidFill>
                  <a:srgbClr val="1b1b27"/>
                </a:solidFill>
                <a:latin typeface="Alexandria"/>
                <a:ea typeface="Alexandria"/>
              </a:rPr>
              <a:t>La connectivité : Interface web et application mobile</a:t>
            </a:r>
            <a:endParaRPr b="0" lang="fr-FR" sz="4370" spc="-1" strike="noStrike">
              <a:latin typeface="Arial"/>
            </a:endParaRPr>
          </a:p>
        </p:txBody>
      </p:sp>
      <p:sp>
        <p:nvSpPr>
          <p:cNvPr id="157" name="Text 3"/>
          <p:cNvSpPr/>
          <p:nvPr/>
        </p:nvSpPr>
        <p:spPr>
          <a:xfrm>
            <a:off x="833040" y="3351240"/>
            <a:ext cx="7476840" cy="22388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tabLst>
                <a:tab algn="l" pos="0"/>
              </a:tabLst>
            </a:pPr>
            <a:r>
              <a:rPr b="0" lang="en-US" sz="1750" spc="-1" strike="noStrike">
                <a:solidFill>
                  <a:srgbClr val="404155"/>
                </a:solidFill>
                <a:latin typeface="Arial"/>
                <a:ea typeface="Arial"/>
              </a:rPr>
              <a:t>Découvrez l'application mobile intuitive qui vous permet de contrôler et d'ajuster les paramètres de ventilation à distance, pour un confort optimal.</a:t>
            </a:r>
            <a:endParaRPr b="0" lang="fr-FR" sz="1750" spc="-1" strike="noStrike">
              <a:latin typeface="Arial"/>
            </a:endParaRPr>
          </a:p>
          <a:p>
            <a:pPr>
              <a:lnSpc>
                <a:spcPct val="100000"/>
              </a:lnSpc>
              <a:buNone/>
              <a:tabLst>
                <a:tab algn="l" pos="0"/>
              </a:tabLst>
            </a:pPr>
            <a:endParaRPr b="0" lang="fr-FR" sz="1800" spc="-1" strike="noStrike">
              <a:latin typeface="Arial"/>
            </a:endParaRPr>
          </a:p>
          <a:p>
            <a:pPr>
              <a:lnSpc>
                <a:spcPct val="100000"/>
              </a:lnSpc>
              <a:buNone/>
              <a:tabLst>
                <a:tab algn="l" pos="0"/>
              </a:tabLst>
            </a:pPr>
            <a:r>
              <a:rPr b="0" lang="en-US" sz="1750" spc="-1" strike="noStrike">
                <a:solidFill>
                  <a:srgbClr val="404155"/>
                </a:solidFill>
                <a:latin typeface="Arial"/>
                <a:ea typeface="Arial"/>
              </a:rPr>
              <a:t>L'application offre également des fonctionnalités avancées telles que l'affichage des tendances de température, d'humidité et de pollution, ainsi que des recommandations personnalisées pour optimiser le confort et les économies d'énergie.</a:t>
            </a:r>
            <a:endParaRPr b="0" lang="fr-FR" sz="1750" spc="-1" strike="noStrike">
              <a:latin typeface="Arial"/>
            </a:endParaRPr>
          </a:p>
        </p:txBody>
      </p:sp>
      <p:sp>
        <p:nvSpPr>
          <p:cNvPr id="158" name="Text 4"/>
          <p:cNvSpPr/>
          <p:nvPr/>
        </p:nvSpPr>
        <p:spPr>
          <a:xfrm>
            <a:off x="833040" y="5267160"/>
            <a:ext cx="7476840" cy="1332360"/>
          </a:xfrm>
          <a:prstGeom prst="rect">
            <a:avLst/>
          </a:prstGeom>
          <a:noFill/>
          <a:ln w="0">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Shape 0"/>
          <p:cNvSpPr/>
          <p:nvPr/>
        </p:nvSpPr>
        <p:spPr>
          <a:xfrm>
            <a:off x="0" y="0"/>
            <a:ext cx="14629680" cy="8228880"/>
          </a:xfrm>
          <a:prstGeom prst="rect">
            <a:avLst/>
          </a:prstGeom>
          <a:solidFill>
            <a:srgbClr val="5c73e6"/>
          </a:solidFill>
          <a:ln w="0">
            <a:noFill/>
          </a:ln>
        </p:spPr>
        <p:style>
          <a:lnRef idx="0"/>
          <a:fillRef idx="0"/>
          <a:effectRef idx="0"/>
          <a:fontRef idx="minor"/>
        </p:style>
      </p:sp>
      <p:sp>
        <p:nvSpPr>
          <p:cNvPr id="160" name="Shape 1"/>
          <p:cNvSpPr/>
          <p:nvPr/>
        </p:nvSpPr>
        <p:spPr>
          <a:xfrm>
            <a:off x="0" y="0"/>
            <a:ext cx="14629680" cy="8228880"/>
          </a:xfrm>
          <a:prstGeom prst="rect">
            <a:avLst/>
          </a:prstGeom>
          <a:solidFill>
            <a:srgbClr val="f9f9ff"/>
          </a:solidFill>
          <a:ln w="0">
            <a:noFill/>
          </a:ln>
        </p:spPr>
        <p:style>
          <a:lnRef idx="0"/>
          <a:fillRef idx="0"/>
          <a:effectRef idx="0"/>
          <a:fontRef idx="minor"/>
        </p:style>
      </p:sp>
      <p:sp>
        <p:nvSpPr>
          <p:cNvPr id="161" name="Text 2"/>
          <p:cNvSpPr/>
          <p:nvPr/>
        </p:nvSpPr>
        <p:spPr>
          <a:xfrm>
            <a:off x="2037960" y="1402920"/>
            <a:ext cx="10553760" cy="1388160"/>
          </a:xfrm>
          <a:prstGeom prst="rect">
            <a:avLst/>
          </a:prstGeom>
          <a:noFill/>
          <a:ln w="0">
            <a:noFill/>
          </a:ln>
        </p:spPr>
        <p:style>
          <a:lnRef idx="0"/>
          <a:fillRef idx="0"/>
          <a:effectRef idx="0"/>
          <a:fontRef idx="minor"/>
        </p:style>
        <p:txBody>
          <a:bodyPr lIns="90000" rIns="90000" tIns="45000" bIns="45000" anchor="t">
            <a:noAutofit/>
          </a:bodyPr>
          <a:p>
            <a:pPr>
              <a:lnSpc>
                <a:spcPts val="5468"/>
              </a:lnSpc>
              <a:buNone/>
              <a:tabLst>
                <a:tab algn="l" pos="0"/>
              </a:tabLst>
            </a:pPr>
            <a:r>
              <a:rPr b="0" lang="en-US" sz="4370" spc="-1" strike="noStrike">
                <a:solidFill>
                  <a:srgbClr val="1b1b27"/>
                </a:solidFill>
                <a:latin typeface="Alexandria"/>
                <a:ea typeface="Alexandria"/>
              </a:rPr>
              <a:t>Les avantages : Contrôle, économie d'énergie, confort</a:t>
            </a:r>
            <a:endParaRPr b="0" lang="fr-FR" sz="4370" spc="-1" strike="noStrike">
              <a:latin typeface="Arial"/>
            </a:endParaRPr>
          </a:p>
        </p:txBody>
      </p:sp>
      <p:pic>
        <p:nvPicPr>
          <p:cNvPr id="162" name="Image 0" descr="preencoded.png"/>
          <p:cNvPicPr/>
          <p:nvPr/>
        </p:nvPicPr>
        <p:blipFill>
          <a:blip r:embed="rId1"/>
          <a:stretch/>
        </p:blipFill>
        <p:spPr>
          <a:xfrm>
            <a:off x="2037960" y="3236040"/>
            <a:ext cx="554760" cy="554760"/>
          </a:xfrm>
          <a:prstGeom prst="rect">
            <a:avLst/>
          </a:prstGeom>
          <a:ln w="0">
            <a:noFill/>
          </a:ln>
        </p:spPr>
      </p:pic>
      <p:sp>
        <p:nvSpPr>
          <p:cNvPr id="163" name="Text 3"/>
          <p:cNvSpPr/>
          <p:nvPr/>
        </p:nvSpPr>
        <p:spPr>
          <a:xfrm>
            <a:off x="2037960" y="4013640"/>
            <a:ext cx="2776680" cy="34632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0" lang="en-US" sz="2190" spc="-1" strike="noStrike">
                <a:solidFill>
                  <a:srgbClr val="404155"/>
                </a:solidFill>
                <a:latin typeface="Alexandria"/>
                <a:ea typeface="Alexandria"/>
              </a:rPr>
              <a:t>Contrôle total</a:t>
            </a:r>
            <a:endParaRPr b="0" lang="fr-FR" sz="2190" spc="-1" strike="noStrike">
              <a:latin typeface="Arial"/>
            </a:endParaRPr>
          </a:p>
        </p:txBody>
      </p:sp>
      <p:sp>
        <p:nvSpPr>
          <p:cNvPr id="164" name="Text 4"/>
          <p:cNvSpPr/>
          <p:nvPr/>
        </p:nvSpPr>
        <p:spPr>
          <a:xfrm>
            <a:off x="2037960" y="4493880"/>
            <a:ext cx="3295080" cy="2332080"/>
          </a:xfrm>
          <a:prstGeom prst="rect">
            <a:avLst/>
          </a:prstGeom>
          <a:noFill/>
          <a:ln w="0">
            <a:noFill/>
          </a:ln>
        </p:spPr>
        <p:style>
          <a:lnRef idx="0"/>
          <a:fillRef idx="0"/>
          <a:effectRef idx="0"/>
          <a:fontRef idx="minor"/>
        </p:style>
        <p:txBody>
          <a:bodyPr lIns="90000" rIns="90000" tIns="45000" bIns="45000" anchor="t">
            <a:noAutofit/>
          </a:bodyPr>
          <a:p>
            <a:pPr>
              <a:lnSpc>
                <a:spcPts val="2625"/>
              </a:lnSpc>
              <a:buNone/>
              <a:tabLst>
                <a:tab algn="l" pos="0"/>
              </a:tabLst>
            </a:pPr>
            <a:r>
              <a:rPr b="0" lang="en-US" sz="1750" spc="-1" strike="noStrike">
                <a:solidFill>
                  <a:srgbClr val="404155"/>
                </a:solidFill>
                <a:latin typeface="Arial"/>
                <a:ea typeface="Arial"/>
              </a:rPr>
              <a:t>Grâce à son interface intuitive, notre système de VMC connectée vous permet de contrôler et d'ajuster la ventilation en temps réel, en fonction de vos besoins et des conditions de votre logement.</a:t>
            </a:r>
            <a:endParaRPr b="0" lang="fr-FR" sz="1750" spc="-1" strike="noStrike">
              <a:latin typeface="Arial"/>
            </a:endParaRPr>
          </a:p>
        </p:txBody>
      </p:sp>
      <p:pic>
        <p:nvPicPr>
          <p:cNvPr id="165" name="Image 1" descr="preencoded.png"/>
          <p:cNvPicPr/>
          <p:nvPr/>
        </p:nvPicPr>
        <p:blipFill>
          <a:blip r:embed="rId2"/>
          <a:stretch/>
        </p:blipFill>
        <p:spPr>
          <a:xfrm>
            <a:off x="5667120" y="3236040"/>
            <a:ext cx="554760" cy="554760"/>
          </a:xfrm>
          <a:prstGeom prst="rect">
            <a:avLst/>
          </a:prstGeom>
          <a:ln w="0">
            <a:noFill/>
          </a:ln>
        </p:spPr>
      </p:pic>
      <p:sp>
        <p:nvSpPr>
          <p:cNvPr id="166" name="Text 5"/>
          <p:cNvSpPr/>
          <p:nvPr/>
        </p:nvSpPr>
        <p:spPr>
          <a:xfrm>
            <a:off x="5667120" y="4013640"/>
            <a:ext cx="2887560" cy="34632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0" lang="en-US" sz="2190" spc="-1" strike="noStrike">
                <a:solidFill>
                  <a:srgbClr val="404155"/>
                </a:solidFill>
                <a:latin typeface="Alexandria"/>
                <a:ea typeface="Alexandria"/>
              </a:rPr>
              <a:t>Économies d'énergie</a:t>
            </a:r>
            <a:endParaRPr b="0" lang="fr-FR" sz="2190" spc="-1" strike="noStrike">
              <a:latin typeface="Arial"/>
            </a:endParaRPr>
          </a:p>
        </p:txBody>
      </p:sp>
      <p:sp>
        <p:nvSpPr>
          <p:cNvPr id="167" name="Text 6"/>
          <p:cNvSpPr/>
          <p:nvPr/>
        </p:nvSpPr>
        <p:spPr>
          <a:xfrm>
            <a:off x="5667120" y="4493880"/>
            <a:ext cx="3295440" cy="1998720"/>
          </a:xfrm>
          <a:prstGeom prst="rect">
            <a:avLst/>
          </a:prstGeom>
          <a:noFill/>
          <a:ln w="0">
            <a:noFill/>
          </a:ln>
        </p:spPr>
        <p:style>
          <a:lnRef idx="0"/>
          <a:fillRef idx="0"/>
          <a:effectRef idx="0"/>
          <a:fontRef idx="minor"/>
        </p:style>
        <p:txBody>
          <a:bodyPr lIns="90000" rIns="90000" tIns="45000" bIns="45000" anchor="t">
            <a:noAutofit/>
          </a:bodyPr>
          <a:p>
            <a:pPr>
              <a:lnSpc>
                <a:spcPts val="2625"/>
              </a:lnSpc>
              <a:buNone/>
              <a:tabLst>
                <a:tab algn="l" pos="0"/>
              </a:tabLst>
            </a:pPr>
            <a:r>
              <a:rPr b="0" lang="en-US" sz="1750" spc="-1" strike="noStrike">
                <a:solidFill>
                  <a:srgbClr val="404155"/>
                </a:solidFill>
                <a:latin typeface="Arial"/>
                <a:ea typeface="Arial"/>
              </a:rPr>
              <a:t>Notre algorithme intelligent optimise le fonctionnement de la VMC pour réduire votre consommation d'électricité, tout en maintenant une qualité d'air irréprochable.</a:t>
            </a:r>
            <a:endParaRPr b="0" lang="fr-FR" sz="1750" spc="-1" strike="noStrike">
              <a:latin typeface="Arial"/>
            </a:endParaRPr>
          </a:p>
        </p:txBody>
      </p:sp>
      <p:pic>
        <p:nvPicPr>
          <p:cNvPr id="168" name="Image 2" descr="preencoded.png"/>
          <p:cNvPicPr/>
          <p:nvPr/>
        </p:nvPicPr>
        <p:blipFill>
          <a:blip r:embed="rId3"/>
          <a:stretch/>
        </p:blipFill>
        <p:spPr>
          <a:xfrm>
            <a:off x="9296280" y="3236040"/>
            <a:ext cx="554760" cy="554760"/>
          </a:xfrm>
          <a:prstGeom prst="rect">
            <a:avLst/>
          </a:prstGeom>
          <a:ln w="0">
            <a:noFill/>
          </a:ln>
        </p:spPr>
      </p:pic>
      <p:sp>
        <p:nvSpPr>
          <p:cNvPr id="169" name="Text 7"/>
          <p:cNvSpPr/>
          <p:nvPr/>
        </p:nvSpPr>
        <p:spPr>
          <a:xfrm>
            <a:off x="9296280" y="4013640"/>
            <a:ext cx="2776680" cy="34632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0" lang="en-US" sz="2190" spc="-1" strike="noStrike">
                <a:solidFill>
                  <a:srgbClr val="404155"/>
                </a:solidFill>
                <a:latin typeface="Alexandria"/>
                <a:ea typeface="Alexandria"/>
              </a:rPr>
              <a:t>Confort optimal</a:t>
            </a:r>
            <a:endParaRPr b="0" lang="fr-FR" sz="2190" spc="-1" strike="noStrike">
              <a:latin typeface="Arial"/>
            </a:endParaRPr>
          </a:p>
        </p:txBody>
      </p:sp>
      <p:sp>
        <p:nvSpPr>
          <p:cNvPr id="170" name="Text 8"/>
          <p:cNvSpPr/>
          <p:nvPr/>
        </p:nvSpPr>
        <p:spPr>
          <a:xfrm>
            <a:off x="9296280" y="4493880"/>
            <a:ext cx="3295440" cy="1998720"/>
          </a:xfrm>
          <a:prstGeom prst="rect">
            <a:avLst/>
          </a:prstGeom>
          <a:noFill/>
          <a:ln w="0">
            <a:noFill/>
          </a:ln>
        </p:spPr>
        <p:style>
          <a:lnRef idx="0"/>
          <a:fillRef idx="0"/>
          <a:effectRef idx="0"/>
          <a:fontRef idx="minor"/>
        </p:style>
        <p:txBody>
          <a:bodyPr lIns="90000" rIns="90000" tIns="45000" bIns="45000" anchor="t">
            <a:noAutofit/>
          </a:bodyPr>
          <a:p>
            <a:pPr>
              <a:lnSpc>
                <a:spcPts val="2625"/>
              </a:lnSpc>
              <a:buNone/>
              <a:tabLst>
                <a:tab algn="l" pos="0"/>
              </a:tabLst>
            </a:pPr>
            <a:r>
              <a:rPr b="0" lang="en-US" sz="1750" spc="-1" strike="noStrike">
                <a:solidFill>
                  <a:srgbClr val="404155"/>
                </a:solidFill>
                <a:latin typeface="Arial"/>
                <a:ea typeface="Arial"/>
              </a:rPr>
              <a:t>Grâce au contrôle automatique de la ventilation, votre maison bénéficie d'un air sain et d'une température agréable, pour un bien-être au quotidien.</a:t>
            </a:r>
            <a:endParaRPr b="0" lang="fr-FR" sz="175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TotalTime>
  <Application>LibreOffice/7.3.7.2$Windows_X86_64 LibreOffice_project/e114eadc50a9ff8d8c8a0567d6da8f454beeb84f</Application>
  <AppVersion>15.0000</AppVersion>
  <Words>0</Words>
  <Paragraphs>0</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2024-06-21T08:32:21Z</dcterms:created>
  <dc:creator>PptxGenJS</dc:creator>
  <dc:description/>
  <dc:language>fr-FR</dc:language>
  <cp:lastModifiedBy/>
  <dcterms:modified xsi:type="dcterms:W3CDTF">2024-06-21T14:17:34Z</dcterms:modified>
  <cp:revision>220</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10</vt:i4>
  </property>
  <property fmtid="{D5CDD505-2E9C-101B-9397-08002B2CF9AE}" pid="3" name="PresentationFormat">
    <vt:lpwstr>Personnalisé</vt:lpwstr>
  </property>
  <property fmtid="{D5CDD505-2E9C-101B-9397-08002B2CF9AE}" pid="4" name="Slides">
    <vt:i4>13</vt:i4>
  </property>
</Properties>
</file>